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60" r:id="rId2"/>
    <p:sldId id="263" r:id="rId3"/>
    <p:sldId id="272" r:id="rId4"/>
    <p:sldId id="413" r:id="rId5"/>
    <p:sldId id="532" r:id="rId6"/>
    <p:sldId id="533" r:id="rId7"/>
    <p:sldId id="264" r:id="rId8"/>
    <p:sldId id="534" r:id="rId9"/>
    <p:sldId id="535" r:id="rId10"/>
    <p:sldId id="536" r:id="rId11"/>
    <p:sldId id="531" r:id="rId12"/>
    <p:sldId id="537" r:id="rId13"/>
    <p:sldId id="538" r:id="rId14"/>
    <p:sldId id="539" r:id="rId15"/>
    <p:sldId id="540" r:id="rId16"/>
    <p:sldId id="566" r:id="rId17"/>
    <p:sldId id="541" r:id="rId18"/>
    <p:sldId id="567" r:id="rId19"/>
    <p:sldId id="542" r:id="rId20"/>
    <p:sldId id="543" r:id="rId21"/>
    <p:sldId id="568" r:id="rId22"/>
    <p:sldId id="545" r:id="rId23"/>
    <p:sldId id="544" r:id="rId24"/>
    <p:sldId id="551" r:id="rId25"/>
    <p:sldId id="552" r:id="rId26"/>
    <p:sldId id="547" r:id="rId27"/>
    <p:sldId id="548" r:id="rId28"/>
    <p:sldId id="549" r:id="rId29"/>
    <p:sldId id="550" r:id="rId30"/>
    <p:sldId id="553" r:id="rId31"/>
    <p:sldId id="554" r:id="rId32"/>
    <p:sldId id="555" r:id="rId33"/>
    <p:sldId id="569" r:id="rId34"/>
    <p:sldId id="570" r:id="rId35"/>
    <p:sldId id="556" r:id="rId36"/>
    <p:sldId id="557" r:id="rId37"/>
    <p:sldId id="558" r:id="rId38"/>
    <p:sldId id="559" r:id="rId39"/>
    <p:sldId id="560" r:id="rId40"/>
    <p:sldId id="561" r:id="rId41"/>
    <p:sldId id="562" r:id="rId42"/>
    <p:sldId id="563" r:id="rId43"/>
    <p:sldId id="564" r:id="rId4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50" autoAdjust="0"/>
    <p:restoredTop sz="94660"/>
  </p:normalViewPr>
  <p:slideViewPr>
    <p:cSldViewPr snapToGrid="0">
      <p:cViewPr varScale="1">
        <p:scale>
          <a:sx n="94" d="100"/>
          <a:sy n="94" d="100"/>
        </p:scale>
        <p:origin x="451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983FC-070D-42F5-8F9E-E87B7EE989C3}" type="datetimeFigureOut">
              <a:rPr lang="pt-BR" smtClean="0"/>
              <a:t>23/05/2015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4D52E-E828-4506-A098-FE5C2517EF3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07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23/05/2015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23/05/2015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23/05/2015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23/05/2015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23/05/2015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22.jpeg"/><Relationship Id="rId4" Type="http://schemas.openxmlformats.org/officeDocument/2006/relationships/image" Target="../media/image17.jpeg"/><Relationship Id="rId9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22.jpeg"/><Relationship Id="rId4" Type="http://schemas.openxmlformats.org/officeDocument/2006/relationships/image" Target="../media/image17.jpeg"/><Relationship Id="rId9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22.jpeg"/><Relationship Id="rId4" Type="http://schemas.openxmlformats.org/officeDocument/2006/relationships/image" Target="../media/image17.jpeg"/><Relationship Id="rId9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22.jpeg"/><Relationship Id="rId4" Type="http://schemas.openxmlformats.org/officeDocument/2006/relationships/image" Target="../media/image17.jpeg"/><Relationship Id="rId9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22.jpeg"/><Relationship Id="rId4" Type="http://schemas.openxmlformats.org/officeDocument/2006/relationships/image" Target="../media/image17.jpeg"/><Relationship Id="rId9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837220" y="2783329"/>
            <a:ext cx="7524545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MINISTÉRIOS:</a:t>
            </a:r>
          </a:p>
          <a:p>
            <a:pPr algn="ctr"/>
            <a:r>
              <a:rPr lang="pt-BR" sz="4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Discipulado e Aconselhamento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Eclesiologia: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74432" y="1486353"/>
            <a:ext cx="84745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Objetivos:</a:t>
            </a:r>
            <a:endParaRPr lang="pt-BR" sz="2900" dirty="0"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0311" y="2197101"/>
            <a:ext cx="847452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1 – Relembrar os significados de Discipulado e Aconselhamento.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2 – Explicar as diferenças e similaridades entre eles. </a:t>
            </a:r>
          </a:p>
          <a:p>
            <a:pPr>
              <a:spcBef>
                <a:spcPts val="1800"/>
              </a:spcBef>
            </a:pP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3 </a:t>
            </a:r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– </a:t>
            </a:r>
            <a:r>
              <a:rPr lang="pt-BR" sz="2700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Fixar nossos fundamentos eclesiológicos essenciais. </a:t>
            </a:r>
            <a:endParaRPr lang="pt-BR" sz="2700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  <a:p>
            <a:pPr>
              <a:spcBef>
                <a:spcPts val="1800"/>
              </a:spcBef>
            </a:pPr>
            <a:endParaRPr lang="pt-BR" sz="2700" dirty="0" smtClean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  <a:p>
            <a:pPr>
              <a:spcBef>
                <a:spcPts val="1800"/>
              </a:spcBef>
            </a:pPr>
            <a:endParaRPr lang="pt-BR" sz="27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642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61258" y="1634283"/>
            <a:ext cx="8882742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dirty="0" smtClean="0"/>
              <a:t>      </a:t>
            </a:r>
            <a:r>
              <a:rPr lang="pt-BR" sz="2800" dirty="0"/>
              <a:t>Discipulado e aconselhamento são duas colunas de um único fundamento que sustenta a essência de ser igreja – é a dinâmica da vida em comunidade. Discipulado é tudo que a igreja faz e deve fazer para continuar sendo igreja. Os santos não devem apenas evangelizar, mas levar todos os evangelizados a viverem em conformidade com Cristo – ser discípulo. </a:t>
            </a:r>
          </a:p>
          <a:p>
            <a:r>
              <a:rPr lang="pt-BR" sz="2800" dirty="0"/>
              <a:t>Evangelizar alguém sem levá-lo a ser discípulo é como gerar um filho e abandoná-lo na maternidade.  </a:t>
            </a:r>
          </a:p>
        </p:txBody>
      </p:sp>
    </p:spTree>
    <p:extLst>
      <p:ext uri="{BB962C8B-B14F-4D97-AF65-F5344CB8AC3E}">
        <p14:creationId xmlns:p14="http://schemas.microsoft.com/office/powerpoint/2010/main" val="179863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61258" y="1634283"/>
            <a:ext cx="8882742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dirty="0" smtClean="0"/>
              <a:t>      </a:t>
            </a:r>
            <a:r>
              <a:rPr lang="pt-BR" sz="2800" dirty="0"/>
              <a:t>Discipulado e aconselhamento são duas colunas de um único fundamento que sustenta </a:t>
            </a:r>
            <a:r>
              <a:rPr lang="pt-BR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essência de ser igreja – é a dinâmica da vida em comunidade.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800" dirty="0"/>
              <a:t>Discipulado é tudo que a igreja faz e deve fazer para continuar sendo igreja. Os santos não devem apenas evangelizar, mas levar todos os evangelizados a viverem em conformidade com Cristo – ser discípulo. </a:t>
            </a:r>
          </a:p>
          <a:p>
            <a:r>
              <a:rPr lang="pt-BR" sz="2800" dirty="0"/>
              <a:t>Evangelizar alguém sem levá-lo a ser discípulo é como gerar um filho e abandoná-lo na maternidade.  </a:t>
            </a:r>
          </a:p>
        </p:txBody>
      </p:sp>
    </p:spTree>
    <p:extLst>
      <p:ext uri="{BB962C8B-B14F-4D97-AF65-F5344CB8AC3E}">
        <p14:creationId xmlns:p14="http://schemas.microsoft.com/office/powerpoint/2010/main" val="347693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61258" y="1634283"/>
            <a:ext cx="8882742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dirty="0" smtClean="0"/>
              <a:t>      </a:t>
            </a:r>
            <a:r>
              <a:rPr lang="pt-BR" sz="2800" dirty="0"/>
              <a:t>Discipulado e aconselhamento são duas colunas de um único fundamento que sustenta a essência de ser igreja – é a dinâmica da vida em comunidade. Discipulado é tudo que a igreja faz e deve fazer para continuar sendo igreja. Os santos não devem apenas evangelizar, mas levar todos os evangelizados a viverem em conformidade com Cristo – ser discípulo. </a:t>
            </a:r>
          </a:p>
          <a:p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t-BR" sz="28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Evangelizar </a:t>
            </a:r>
            <a:r>
              <a:rPr lang="pt-BR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alguém sem levá-lo a ser discípulo é como gerar um filho e abandoná-lo na maternidade</a:t>
            </a:r>
            <a:r>
              <a:rPr lang="pt-BR" sz="28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25830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discipulado e sua essência.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0627" y="1346047"/>
            <a:ext cx="8858251" cy="3760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Nosso maior problema não é entender o que é discipulado, mas aceitar que ele deve ser a nossa meta eclesiológica. Discipulado é o relacionamento entre um mestre com aquele que quer se tornar um. Em termos bíblicos, discipulado cristão é aquele onde o salvo que vive o caráter de Cristo ajuda o outro a desenvolver o mesmo caráter, para que depois, ele possa fazer o mesmo com outro – dinâmica da vida eclesiológica. 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028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discipulado e sua essência.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0627" y="1346047"/>
            <a:ext cx="8858251" cy="3760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Nosso maior problema não é entender o que é discipulado, mas aceitar que ele </a:t>
            </a:r>
            <a:r>
              <a:rPr lang="pt-BR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 ser a nossa meta eclesiológica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Discipulado é o relacionamento entre um mestre com aquele que quer se tornar um. Em termos bíblicos, discipulado cristão é aquele onde o salvo que vive o caráter de Cristo ajuda o outro a desenvolver o mesmo caráter, para que depois, ele possa fazer o mesmo com outro – dinâmica da vida eclesiológica. 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11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discipulado e sua essência.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0627" y="1346047"/>
            <a:ext cx="8858251" cy="3760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Nosso maior problema não é entender o que é discipulado, mas aceitar que ele </a:t>
            </a:r>
            <a:r>
              <a:rPr lang="pt-BR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 ser a nossa meta eclesiológica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Discipulado é o relacionamento entre um mestre com aquele que quer se tornar um. Em termos bíblicos, discipulado cristão é aquele onde o salvo </a:t>
            </a:r>
            <a:r>
              <a:rPr lang="pt-BR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vive o caráter de Cristo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ajuda o outro a desenvolver o mesmo caráter, para que depois, ele possa fazer o mesmo com outro – dinâmica da vida eclesiológica. 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2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O discipulado e sua essência.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0627" y="1346047"/>
            <a:ext cx="8858251" cy="3760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Nosso maior problema não é entender o que é discipulado, mas aceitar que ele </a:t>
            </a:r>
            <a:r>
              <a:rPr lang="pt-BR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 ser a nossa meta eclesiológica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Discipulado é o relacionamento entre um mestre com aquele que quer se tornar um. Em termos bíblicos, discipulado cristão é aquele onde o salvo </a:t>
            </a:r>
            <a:r>
              <a:rPr lang="pt-BR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vive o caráter de Cristo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ajuda </a:t>
            </a:r>
            <a:r>
              <a:rPr lang="pt-BR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outro a desenvolver o mesmo caráter,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que depois, ele possa fazer o mesmo com outro – dinâmica da vida eclesiológica. 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41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Autoridade Eclesiástica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1554" y="1230661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</a:t>
            </a:r>
            <a:r>
              <a:rPr lang="pt-BR" sz="2800" b="1" dirty="0">
                <a:latin typeface="+mj-lt"/>
              </a:rPr>
              <a:t>Discipular </a:t>
            </a:r>
            <a:r>
              <a:rPr lang="pt-BR" sz="2800" b="1" dirty="0" smtClean="0">
                <a:latin typeface="+mj-lt"/>
              </a:rPr>
              <a:t>envolve </a:t>
            </a:r>
            <a:r>
              <a:rPr lang="pt-BR" sz="2800" b="1" dirty="0">
                <a:latin typeface="+mj-lt"/>
              </a:rPr>
              <a:t>relacionamento  (Mt 28.16-17</a:t>
            </a:r>
            <a:r>
              <a:rPr lang="pt-BR" sz="2800" b="1" dirty="0" smtClean="0">
                <a:latin typeface="+mj-lt"/>
              </a:rPr>
              <a:t>).</a:t>
            </a:r>
            <a:endParaRPr lang="pt-BR" sz="2800" b="1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4735" y="2107761"/>
            <a:ext cx="862148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+mj-lt"/>
              </a:rPr>
              <a:t>Jesus ensinou seus discípulos andando com eles, ele não ensinou dando cursos, mas os formou por meio de um relacionamento integral. Seus discípulos ouviram seus ensinamentos, dormiram ao seu lado, o viram resolver conflitos, o viram lidar com situações difíceis, oraram juntos, comeram juntos, se alegraram e choraram juntos – um relacionamento integral.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4433" y="4465863"/>
            <a:ext cx="8675678" cy="22660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2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 </a:t>
            </a:r>
            <a:r>
              <a:rPr lang="pt-BR" sz="3200" u="sng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Seguiram os onze discípulos para a Galiléia</a:t>
            </a:r>
            <a:r>
              <a:rPr lang="pt-BR" sz="32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para o monte que Jesus lhes designara.</a:t>
            </a:r>
            <a:endParaRPr lang="pt-BR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2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 E, </a:t>
            </a:r>
            <a:r>
              <a:rPr lang="pt-BR" sz="3200" u="sng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o viram,</a:t>
            </a:r>
            <a:r>
              <a:rPr lang="pt-BR" sz="32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adoraram; mas alguns duvidaram</a:t>
            </a:r>
            <a:r>
              <a:rPr lang="pt-BR" sz="3200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3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30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Autoridade Eclesiástica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1554" y="1230661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Discipular </a:t>
            </a:r>
            <a:r>
              <a:rPr lang="pt-BR" sz="2800" b="1" dirty="0">
                <a:latin typeface="+mj-lt"/>
              </a:rPr>
              <a:t>é ensinar (Mt 28.18-20).</a:t>
            </a:r>
          </a:p>
        </p:txBody>
      </p:sp>
      <p:sp>
        <p:nvSpPr>
          <p:cNvPr id="3" name="Rectangle 2"/>
          <p:cNvSpPr/>
          <p:nvPr/>
        </p:nvSpPr>
        <p:spPr>
          <a:xfrm>
            <a:off x="334735" y="2107761"/>
            <a:ext cx="86214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+mj-lt"/>
              </a:rPr>
              <a:t>Discipular é ensinar, mas ensinar não é apenas explicar conteúdo. Muitos cristãos confundem discipulado com o professor explicando um conteúdo. Discipular envolve explicações, mas não é só isso. O ensino no discipulado, somente pode ser considerado ensino quando o aluno se torna discípulo – desenvolve maturidade cristã. </a:t>
            </a:r>
          </a:p>
        </p:txBody>
      </p:sp>
      <p:sp>
        <p:nvSpPr>
          <p:cNvPr id="9" name="Rectangle 8"/>
          <p:cNvSpPr/>
          <p:nvPr/>
        </p:nvSpPr>
        <p:spPr>
          <a:xfrm>
            <a:off x="184255" y="2571750"/>
            <a:ext cx="8922445" cy="41677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0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  Jesus, </a:t>
            </a:r>
            <a:r>
              <a:rPr lang="pt-BR" sz="3000" u="sng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aproximando-se,</a:t>
            </a:r>
            <a:r>
              <a:rPr lang="pt-BR" sz="30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falou-lhes, dizendo: Toda a autoridade me foi dada no céu e na terra.</a:t>
            </a:r>
            <a:endParaRPr lang="pt-BR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0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  Ide, portanto, </a:t>
            </a:r>
            <a:r>
              <a:rPr lang="pt-BR" sz="3000" u="sng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fazei discípulos</a:t>
            </a:r>
            <a:r>
              <a:rPr lang="pt-BR" sz="30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todas as nações, batizando-os em nome do Pai, e do Filho, e do Espírito Santo;</a:t>
            </a:r>
            <a:endParaRPr lang="pt-BR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0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 </a:t>
            </a:r>
            <a:r>
              <a:rPr lang="pt-BR" sz="3000" u="sng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ensinando-os</a:t>
            </a:r>
            <a:r>
              <a:rPr lang="pt-BR" sz="30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guardar todas as coisas que vos tenho ordenado. E eis que estou convosco todos os dias até à consumação do século</a:t>
            </a:r>
            <a:r>
              <a:rPr lang="pt-BR" sz="3000" dirty="0" smtClean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30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5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500" dirty="0" smtClean="0">
                <a:latin typeface="Arial Rounded MT Bold" panose="020F0704030504030204" pitchFamily="34" charset="0"/>
              </a:rPr>
              <a:t>Autoridade Eclesiástica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1554" y="1230661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Discipular </a:t>
            </a:r>
            <a:r>
              <a:rPr lang="pt-BR" sz="2800" b="1" dirty="0">
                <a:latin typeface="+mj-lt"/>
              </a:rPr>
              <a:t>é formar (Mt 28.20).</a:t>
            </a:r>
          </a:p>
        </p:txBody>
      </p:sp>
      <p:sp>
        <p:nvSpPr>
          <p:cNvPr id="3" name="Rectangle 2"/>
          <p:cNvSpPr/>
          <p:nvPr/>
        </p:nvSpPr>
        <p:spPr>
          <a:xfrm>
            <a:off x="374432" y="2130878"/>
            <a:ext cx="86214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+mj-lt"/>
              </a:rPr>
              <a:t>Discipular é mais do que passar informações sobre a Bíblia. Como citado acima, o discipulado envolve explicações e ensino, mas o objetivo é formar no discípulo o caráter de Cristo – observar os mandamentos. 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2950" y="4323757"/>
            <a:ext cx="8252968" cy="21381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2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 ensinando-os a </a:t>
            </a:r>
            <a:r>
              <a:rPr lang="pt-BR" sz="32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guardar todas as coisas </a:t>
            </a:r>
            <a:r>
              <a:rPr lang="pt-BR" sz="32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vos tenho ordenado. E eis que </a:t>
            </a:r>
            <a:r>
              <a:rPr lang="pt-BR" sz="32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estou convosco todos os dias </a:t>
            </a:r>
            <a:r>
              <a:rPr lang="pt-BR" sz="32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até à consumação do século.</a:t>
            </a:r>
            <a:endParaRPr lang="pt-BR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4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o pastoreio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389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34735" y="2596104"/>
            <a:ext cx="8482694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tópico tem como base o que foi discutido acima, diz respeito à vida eclesiológica.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Nestes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termos, observe que há diferença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 pastoreio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pastorado. 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0999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o pastoreio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389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http://queconceito.com.br/wp-content/uploads/Organizacao-social.jpg"/>
          <p:cNvPicPr/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391" y="3687616"/>
            <a:ext cx="3988707" cy="2961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21554" y="1793997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Pastoreio </a:t>
            </a:r>
            <a:r>
              <a:rPr lang="pt-BR" sz="2800" b="1" dirty="0">
                <a:latin typeface="+mj-lt"/>
              </a:rPr>
              <a:t>(1Ts 4.9, Cl 3.16).</a:t>
            </a:r>
          </a:p>
        </p:txBody>
      </p:sp>
      <p:sp>
        <p:nvSpPr>
          <p:cNvPr id="2" name="Rectangle 1"/>
          <p:cNvSpPr/>
          <p:nvPr/>
        </p:nvSpPr>
        <p:spPr>
          <a:xfrm>
            <a:off x="330200" y="2411487"/>
            <a:ext cx="8315036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Pastoreio é o estilo de vida de quem cuida e ajuda o próximo, assim sendo,  podemos concluir que pastoreio é algo que todos os salvos devem fazer. Encontramos nas Escrituras diversas menções sobre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cuidado 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e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interesse que um cristão deve ter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com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outro, isto é pastoreio.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Aconselhamento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discipulado são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atividades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pastoreio.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65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o pastoreio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389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http://queconceito.com.br/wp-content/uploads/Organizacao-social.jpg"/>
          <p:cNvPicPr/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391" y="3687616"/>
            <a:ext cx="3988707" cy="2961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21554" y="1793997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Pastoreio </a:t>
            </a:r>
            <a:r>
              <a:rPr lang="pt-BR" sz="2800" b="1" dirty="0">
                <a:latin typeface="+mj-lt"/>
              </a:rPr>
              <a:t>(1Ts 4.9, Cl 3.16).</a:t>
            </a:r>
          </a:p>
        </p:txBody>
      </p:sp>
      <p:sp>
        <p:nvSpPr>
          <p:cNvPr id="2" name="Rectangle 1"/>
          <p:cNvSpPr/>
          <p:nvPr/>
        </p:nvSpPr>
        <p:spPr>
          <a:xfrm>
            <a:off x="330200" y="2411487"/>
            <a:ext cx="8315036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Pastoreio é o estilo de vida de quem cuida e ajuda o próximo, assim sendo,  podemos concluir que pastoreio é algo que todos os salvos devem fazer. Encontramos nas Escrituras diversas menções sobre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cuidado 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e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interesse que um cristão deve ter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com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outro, isto é pastoreio.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Aconselhamento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discipulado são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atividades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pastoreio.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652202"/>
            <a:ext cx="8252968" cy="21381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1Ts 4.9 - </a:t>
            </a:r>
            <a:r>
              <a:rPr lang="pt-BR" sz="32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tocante </a:t>
            </a:r>
            <a:r>
              <a:rPr lang="pt-BR" sz="32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 amor fraternal</a:t>
            </a:r>
            <a:r>
              <a:rPr lang="pt-BR" sz="32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não há necessidade de que eu vos escreva, porquanto vós mesmos estais por Deus instruídos que deveis </a:t>
            </a:r>
            <a:r>
              <a:rPr lang="pt-BR" sz="32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amar-vos uns aos outros</a:t>
            </a:r>
            <a:r>
              <a:rPr lang="pt-BR" sz="32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0921" y="2503556"/>
            <a:ext cx="8303078" cy="16816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 3.16 - </a:t>
            </a:r>
            <a:r>
              <a:rPr lang="pt-BR" sz="32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Habite, ricamente, em vós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palavra de Cristo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instruí-vos e aconselhai-vos mutuamente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toda a </a:t>
            </a:r>
            <a:r>
              <a:rPr lang="pt-BR" sz="30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sabedoria...</a:t>
            </a:r>
            <a:endParaRPr lang="pt-BR" sz="3000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08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o pastoreio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389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1554" y="1793997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Pastorado </a:t>
            </a:r>
            <a:r>
              <a:rPr lang="pt-BR" sz="2800" b="1" dirty="0">
                <a:latin typeface="+mj-lt"/>
              </a:rPr>
              <a:t>(1Tm 5.17, 1Pe 5.1).</a:t>
            </a:r>
          </a:p>
        </p:txBody>
      </p:sp>
      <p:sp>
        <p:nvSpPr>
          <p:cNvPr id="2" name="Rectangle 1"/>
          <p:cNvSpPr/>
          <p:nvPr/>
        </p:nvSpPr>
        <p:spPr>
          <a:xfrm>
            <a:off x="330200" y="2411487"/>
            <a:ext cx="4968421" cy="2973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Pastorado é a função que o guia espiritual desempenha na igreja. O aconselhamento e o discipulado são parte da tarefa do pastor, mas não é exclusiva dele, o pastor faz, e deve fazer, mas o faz para que outros possam fazer.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https://encrypted-tbn1.gstatic.com/images?q=tbn:ANd9GcQvaE6LH_N-cwAvVUoT7vVyupYtFBrzx17iyoS-MlnzLHjsdVGVxLIEOw"/>
          <p:cNvPicPr/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221" y="2507166"/>
            <a:ext cx="2784022" cy="3501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133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o pastoreio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38969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1554" y="1793997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Pastorado </a:t>
            </a:r>
            <a:r>
              <a:rPr lang="pt-BR" sz="2800" b="1" dirty="0">
                <a:latin typeface="+mj-lt"/>
              </a:rPr>
              <a:t>(1Tm 5.17, 1Pe 5.1).</a:t>
            </a:r>
          </a:p>
        </p:txBody>
      </p:sp>
      <p:sp>
        <p:nvSpPr>
          <p:cNvPr id="2" name="Rectangle 1"/>
          <p:cNvSpPr/>
          <p:nvPr/>
        </p:nvSpPr>
        <p:spPr>
          <a:xfrm>
            <a:off x="330200" y="2411487"/>
            <a:ext cx="4968421" cy="2973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Pastorado é a função que o guia espiritual desempenha na igreja. O aconselhamento e o discipulado são parte da tarefa do pastor, mas não é exclusiva dele, o pastor faz, e deve fazer, mas o faz para que outros possam fazer.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https://encrypted-tbn1.gstatic.com/images?q=tbn:ANd9GcQvaE6LH_N-cwAvVUoT7vVyupYtFBrzx17iyoS-MlnzLHjsdVGVxLIEOw"/>
          <p:cNvPicPr/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221" y="2507166"/>
            <a:ext cx="2784022" cy="3501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11"/>
          <p:cNvSpPr/>
          <p:nvPr/>
        </p:nvSpPr>
        <p:spPr>
          <a:xfrm>
            <a:off x="0" y="4652202"/>
            <a:ext cx="8252968" cy="21381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1Tm 5.17 </a:t>
            </a:r>
            <a:r>
              <a:rPr lang="pt-BR" sz="30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Devem ser considerados merecedores de dobrados honorários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presbíteros que presidem bem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 especialidade os que se afadigam na palavra e no ensino.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61307" y="2430077"/>
            <a:ext cx="8482692" cy="208100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1Pe 5.1 - </a:t>
            </a:r>
            <a:r>
              <a:rPr lang="pt-BR" sz="32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Rogo, pois,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aos presbíteros que há entre vós,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eu, presbítero como eles, e testemunha dos sofrimentos de Cristo, e ainda co-participante da glória que há de ser revelada:</a:t>
            </a:r>
          </a:p>
        </p:txBody>
      </p:sp>
    </p:spTree>
    <p:extLst>
      <p:ext uri="{BB962C8B-B14F-4D97-AF65-F5344CB8AC3E}">
        <p14:creationId xmlns:p14="http://schemas.microsoft.com/office/powerpoint/2010/main" val="167714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a missão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08213" y="1901863"/>
            <a:ext cx="8482694" cy="3760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Já sabemos qual é a missão da igreja. Também sabemos qual não é a missão da igreja. Podemos relembrar resumindo que a missão se divide em duas partes: Devemos levar o nome de Deus a ser conhecido por todos no mundo, e apresentar todos os salvos aperfeiçoados a Cristo. Sem o evangelismo não cumpriremos a primeira parte, e sem o discipulado, não cumpriremos a segunda. 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6278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a missão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793997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Missão </a:t>
            </a:r>
            <a:r>
              <a:rPr lang="pt-BR" sz="2800" b="1" dirty="0">
                <a:latin typeface="+mj-lt"/>
              </a:rPr>
              <a:t>da igreja com os santos (Ef 4.11-13).</a:t>
            </a:r>
          </a:p>
        </p:txBody>
      </p:sp>
      <p:sp>
        <p:nvSpPr>
          <p:cNvPr id="2" name="Rectangle 1"/>
          <p:cNvSpPr/>
          <p:nvPr/>
        </p:nvSpPr>
        <p:spPr>
          <a:xfrm>
            <a:off x="334735" y="2449927"/>
            <a:ext cx="8180614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missão da igreja de tornar Deus conhecido será fácil de ser cumprida quando fizermos nosso dever de casa – tornar os salvos maduros. Isso será feito através do discipulado e do aconselhamento. Ouso dizer que não cumprimos nossa missão lá fora porque antes não </a:t>
            </a:r>
            <a:endParaRPr lang="pt-BR" sz="2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cumprimos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nossa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missão</a:t>
            </a:r>
          </a:p>
          <a:p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aqui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dentro.</a:t>
            </a:r>
            <a:endParaRPr lang="pt-BR" sz="2500" dirty="0"/>
          </a:p>
        </p:txBody>
      </p:sp>
      <p:pic>
        <p:nvPicPr>
          <p:cNvPr id="10" name="Picture 9" descr="C:\Users\Paulo\Desktop\dd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340" y="4008665"/>
            <a:ext cx="5415689" cy="2849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980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a missão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793997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Missão </a:t>
            </a:r>
            <a:r>
              <a:rPr lang="pt-BR" sz="2800" b="1" dirty="0">
                <a:latin typeface="+mj-lt"/>
              </a:rPr>
              <a:t>da igreja com os santos (Ef 4.11-13).</a:t>
            </a:r>
          </a:p>
        </p:txBody>
      </p:sp>
      <p:sp>
        <p:nvSpPr>
          <p:cNvPr id="2" name="Rectangle 1"/>
          <p:cNvSpPr/>
          <p:nvPr/>
        </p:nvSpPr>
        <p:spPr>
          <a:xfrm>
            <a:off x="334735" y="2449927"/>
            <a:ext cx="8180614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missão da igreja de tornar Deus conhecido será fácil de ser cumprida quando fizermos nosso dever de casa – tornar os salvos maduros. Isso será feito através do discipulado e do aconselhamento. Ouso dizer que não cumprimos nossa missão lá fora porque antes não </a:t>
            </a:r>
            <a:endParaRPr lang="pt-BR" sz="2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cumprimos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nossa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missão</a:t>
            </a:r>
          </a:p>
          <a:p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aqui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dentro.</a:t>
            </a:r>
            <a:endParaRPr lang="pt-BR" sz="2500" dirty="0"/>
          </a:p>
        </p:txBody>
      </p:sp>
      <p:pic>
        <p:nvPicPr>
          <p:cNvPr id="10" name="Picture 9" descr="C:\Users\Paulo\Desktop\dd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340" y="4008665"/>
            <a:ext cx="5415689" cy="284933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0" y="1453243"/>
            <a:ext cx="8252968" cy="53371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 4.11-13 </a:t>
            </a:r>
            <a:r>
              <a:rPr lang="pt-BR" sz="30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0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mesmo concedeu uns para apóstolos, outros para profetas, outros para evangelistas e outros para pastores e mestres</a:t>
            </a:r>
            <a:r>
              <a:rPr lang="pt-BR" sz="30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 vistas ao aperfeiçoamento dos santos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o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desempenho do seu serviço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para a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edificação do corpo de Cristo</a:t>
            </a:r>
            <a:r>
              <a:rPr lang="pt-BR" sz="30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Até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todos cheguemos à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unidade da fé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do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pleno conhecimento do Filho de Deus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à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perfeita varonilidade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à medida da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estatura da plenitude de Cristo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3547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a missão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793997"/>
            <a:ext cx="892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Missão </a:t>
            </a:r>
            <a:r>
              <a:rPr lang="pt-BR" sz="2800" b="1" dirty="0">
                <a:latin typeface="+mj-lt"/>
              </a:rPr>
              <a:t>da igreja com os santos (Ef 4.11-13).</a:t>
            </a:r>
          </a:p>
        </p:txBody>
      </p:sp>
      <p:pic>
        <p:nvPicPr>
          <p:cNvPr id="3074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82210" y="2938823"/>
            <a:ext cx="638388" cy="156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916029" y="2230336"/>
            <a:ext cx="971025" cy="757068"/>
            <a:chOff x="1757800" y="2185677"/>
            <a:chExt cx="1234782" cy="931596"/>
          </a:xfrm>
        </p:grpSpPr>
        <p:sp>
          <p:nvSpPr>
            <p:cNvPr id="4" name="Oval Callout 3"/>
            <p:cNvSpPr/>
            <p:nvPr/>
          </p:nvSpPr>
          <p:spPr>
            <a:xfrm>
              <a:off x="1757800" y="2185677"/>
              <a:ext cx="1234782" cy="931596"/>
            </a:xfrm>
            <a:prstGeom prst="wedgeEllipseCallout">
              <a:avLst>
                <a:gd name="adj1" fmla="val -52360"/>
                <a:gd name="adj2" fmla="val 7178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076" name="Picture 4" descr="http://cocaina.redliberal.com/cruz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53" r="-2037" b="40633"/>
            <a:stretch/>
          </p:blipFill>
          <p:spPr bwMode="auto">
            <a:xfrm>
              <a:off x="2029468" y="2292262"/>
              <a:ext cx="554703" cy="718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ight Arrow 4"/>
          <p:cNvSpPr/>
          <p:nvPr/>
        </p:nvSpPr>
        <p:spPr>
          <a:xfrm>
            <a:off x="954979" y="3467230"/>
            <a:ext cx="463968" cy="4658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2098684" y="3334219"/>
            <a:ext cx="5902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/>
              <a:t>=</a:t>
            </a:r>
            <a:endParaRPr lang="pt-BR" sz="4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276028" y="5493933"/>
            <a:ext cx="6284422" cy="6309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Evangelismo/ discipulado</a:t>
            </a:r>
            <a:endParaRPr lang="pt-BR" sz="3500" dirty="0"/>
          </a:p>
        </p:txBody>
      </p:sp>
      <p:pic>
        <p:nvPicPr>
          <p:cNvPr id="2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1535932" y="2975218"/>
            <a:ext cx="638388" cy="156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581707" y="3019635"/>
            <a:ext cx="638388" cy="156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/>
          <p:cNvGrpSpPr/>
          <p:nvPr/>
        </p:nvGrpSpPr>
        <p:grpSpPr>
          <a:xfrm>
            <a:off x="3215526" y="2311148"/>
            <a:ext cx="971025" cy="757068"/>
            <a:chOff x="1757800" y="2185677"/>
            <a:chExt cx="1234782" cy="931596"/>
          </a:xfrm>
        </p:grpSpPr>
        <p:sp>
          <p:nvSpPr>
            <p:cNvPr id="29" name="Oval Callout 28"/>
            <p:cNvSpPr/>
            <p:nvPr/>
          </p:nvSpPr>
          <p:spPr>
            <a:xfrm>
              <a:off x="1757800" y="2185677"/>
              <a:ext cx="1234782" cy="931596"/>
            </a:xfrm>
            <a:prstGeom prst="wedgeEllipseCallout">
              <a:avLst>
                <a:gd name="adj1" fmla="val -52360"/>
                <a:gd name="adj2" fmla="val 7178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0" name="Picture 4" descr="http://cocaina.redliberal.com/cruz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53" r="-2037" b="40633"/>
            <a:stretch/>
          </p:blipFill>
          <p:spPr bwMode="auto">
            <a:xfrm>
              <a:off x="2029468" y="2292262"/>
              <a:ext cx="554703" cy="718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" name="Right Arrow 30"/>
          <p:cNvSpPr/>
          <p:nvPr/>
        </p:nvSpPr>
        <p:spPr>
          <a:xfrm>
            <a:off x="3254476" y="3548042"/>
            <a:ext cx="463968" cy="4658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TextBox 31"/>
          <p:cNvSpPr txBox="1"/>
          <p:nvPr/>
        </p:nvSpPr>
        <p:spPr>
          <a:xfrm>
            <a:off x="4398181" y="3415031"/>
            <a:ext cx="5902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/>
              <a:t>=</a:t>
            </a:r>
            <a:endParaRPr lang="pt-BR" sz="4500" b="1" dirty="0"/>
          </a:p>
        </p:txBody>
      </p:sp>
      <p:pic>
        <p:nvPicPr>
          <p:cNvPr id="3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835429" y="3056030"/>
            <a:ext cx="638388" cy="156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4868741" y="3199434"/>
            <a:ext cx="571744" cy="139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Group 35"/>
          <p:cNvGrpSpPr/>
          <p:nvPr/>
        </p:nvGrpSpPr>
        <p:grpSpPr>
          <a:xfrm>
            <a:off x="5515023" y="2510258"/>
            <a:ext cx="699221" cy="638770"/>
            <a:chOff x="1757800" y="2185677"/>
            <a:chExt cx="1234782" cy="931596"/>
          </a:xfrm>
        </p:grpSpPr>
        <p:sp>
          <p:nvSpPr>
            <p:cNvPr id="37" name="Oval Callout 36"/>
            <p:cNvSpPr/>
            <p:nvPr/>
          </p:nvSpPr>
          <p:spPr>
            <a:xfrm>
              <a:off x="1757800" y="2185677"/>
              <a:ext cx="1234782" cy="931596"/>
            </a:xfrm>
            <a:prstGeom prst="wedgeEllipseCallout">
              <a:avLst>
                <a:gd name="adj1" fmla="val -52360"/>
                <a:gd name="adj2" fmla="val 7178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9" name="Picture 4" descr="http://cocaina.redliberal.com/cruz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53" r="-2037" b="40633"/>
            <a:stretch/>
          </p:blipFill>
          <p:spPr bwMode="auto">
            <a:xfrm>
              <a:off x="2029468" y="2292262"/>
              <a:ext cx="554703" cy="718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0" name="Right Arrow 39"/>
          <p:cNvSpPr/>
          <p:nvPr/>
        </p:nvSpPr>
        <p:spPr>
          <a:xfrm>
            <a:off x="5489719" y="3611239"/>
            <a:ext cx="274017" cy="3560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TextBox 40"/>
          <p:cNvSpPr txBox="1"/>
          <p:nvPr/>
        </p:nvSpPr>
        <p:spPr>
          <a:xfrm>
            <a:off x="6341990" y="3345287"/>
            <a:ext cx="5902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/>
              <a:t>=</a:t>
            </a:r>
            <a:endParaRPr lang="pt-BR" sz="3500" b="1" dirty="0"/>
          </a:p>
        </p:txBody>
      </p:sp>
      <p:pic>
        <p:nvPicPr>
          <p:cNvPr id="4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5897420" y="3298976"/>
            <a:ext cx="489725" cy="119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6723326" y="3112453"/>
            <a:ext cx="447451" cy="109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/>
          <p:cNvGrpSpPr/>
          <p:nvPr/>
        </p:nvGrpSpPr>
        <p:grpSpPr>
          <a:xfrm>
            <a:off x="7141828" y="2673766"/>
            <a:ext cx="400888" cy="273557"/>
            <a:chOff x="1757800" y="2185677"/>
            <a:chExt cx="1234782" cy="931596"/>
          </a:xfrm>
        </p:grpSpPr>
        <p:sp>
          <p:nvSpPr>
            <p:cNvPr id="45" name="Oval Callout 44"/>
            <p:cNvSpPr/>
            <p:nvPr/>
          </p:nvSpPr>
          <p:spPr>
            <a:xfrm>
              <a:off x="1757800" y="2185677"/>
              <a:ext cx="1234782" cy="931596"/>
            </a:xfrm>
            <a:prstGeom prst="wedgeEllipseCallout">
              <a:avLst>
                <a:gd name="adj1" fmla="val -52360"/>
                <a:gd name="adj2" fmla="val 7178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6" name="Picture 4" descr="http://cocaina.redliberal.com/cruz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53" r="-2037" b="40633"/>
            <a:stretch/>
          </p:blipFill>
          <p:spPr bwMode="auto">
            <a:xfrm>
              <a:off x="2029468" y="2292262"/>
              <a:ext cx="554703" cy="718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7" name="Right Arrow 46"/>
          <p:cNvSpPr/>
          <p:nvPr/>
        </p:nvSpPr>
        <p:spPr>
          <a:xfrm>
            <a:off x="7117610" y="3468962"/>
            <a:ext cx="203528" cy="257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7320407" y="3123538"/>
            <a:ext cx="372295" cy="91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7587886" y="3171316"/>
            <a:ext cx="5902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=</a:t>
            </a:r>
            <a:endParaRPr lang="pt-BR" sz="2500" b="1" dirty="0"/>
          </a:p>
        </p:txBody>
      </p:sp>
      <p:pic>
        <p:nvPicPr>
          <p:cNvPr id="51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7778237" y="2961730"/>
            <a:ext cx="272881" cy="66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oup 51"/>
          <p:cNvGrpSpPr/>
          <p:nvPr/>
        </p:nvGrpSpPr>
        <p:grpSpPr>
          <a:xfrm>
            <a:off x="7989408" y="2679863"/>
            <a:ext cx="322952" cy="199090"/>
            <a:chOff x="1757800" y="2185677"/>
            <a:chExt cx="1234782" cy="931596"/>
          </a:xfrm>
        </p:grpSpPr>
        <p:sp>
          <p:nvSpPr>
            <p:cNvPr id="53" name="Oval Callout 52"/>
            <p:cNvSpPr/>
            <p:nvPr/>
          </p:nvSpPr>
          <p:spPr>
            <a:xfrm>
              <a:off x="1757800" y="2185677"/>
              <a:ext cx="1234782" cy="931596"/>
            </a:xfrm>
            <a:prstGeom prst="wedgeEllipseCallout">
              <a:avLst>
                <a:gd name="adj1" fmla="val -52360"/>
                <a:gd name="adj2" fmla="val 7178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4" name="Picture 4" descr="http://cocaina.redliberal.com/cruz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53" r="-2037" b="40633"/>
            <a:stretch/>
          </p:blipFill>
          <p:spPr bwMode="auto">
            <a:xfrm>
              <a:off x="2029468" y="2292262"/>
              <a:ext cx="554703" cy="718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5" name="Right Arrow 54"/>
          <p:cNvSpPr/>
          <p:nvPr/>
        </p:nvSpPr>
        <p:spPr>
          <a:xfrm>
            <a:off x="8067091" y="3145353"/>
            <a:ext cx="125100" cy="165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8195287" y="2890192"/>
            <a:ext cx="234147" cy="57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8320199" y="2908207"/>
            <a:ext cx="5902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dirty="0" smtClean="0"/>
              <a:t>=</a:t>
            </a:r>
            <a:endParaRPr lang="pt-BR" sz="1900" b="1" dirty="0"/>
          </a:p>
        </p:txBody>
      </p:sp>
      <p:pic>
        <p:nvPicPr>
          <p:cNvPr id="5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8528959" y="2811350"/>
            <a:ext cx="168785" cy="41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Group 59"/>
          <p:cNvGrpSpPr/>
          <p:nvPr/>
        </p:nvGrpSpPr>
        <p:grpSpPr>
          <a:xfrm>
            <a:off x="8676394" y="2572648"/>
            <a:ext cx="305365" cy="134028"/>
            <a:chOff x="1757800" y="2185677"/>
            <a:chExt cx="1234782" cy="931596"/>
          </a:xfrm>
        </p:grpSpPr>
        <p:sp>
          <p:nvSpPr>
            <p:cNvPr id="61" name="Oval Callout 60"/>
            <p:cNvSpPr/>
            <p:nvPr/>
          </p:nvSpPr>
          <p:spPr>
            <a:xfrm>
              <a:off x="1757800" y="2185677"/>
              <a:ext cx="1234782" cy="931596"/>
            </a:xfrm>
            <a:prstGeom prst="wedgeEllipseCallout">
              <a:avLst>
                <a:gd name="adj1" fmla="val -52360"/>
                <a:gd name="adj2" fmla="val 7178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62" name="Picture 4" descr="http://cocaina.redliberal.com/cruz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53" r="-2037" b="40633"/>
            <a:stretch/>
          </p:blipFill>
          <p:spPr bwMode="auto">
            <a:xfrm>
              <a:off x="2029468" y="2292262"/>
              <a:ext cx="554703" cy="718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3" name="Right Arrow 62"/>
          <p:cNvSpPr/>
          <p:nvPr/>
        </p:nvSpPr>
        <p:spPr>
          <a:xfrm>
            <a:off x="8701998" y="2981597"/>
            <a:ext cx="98196" cy="1000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4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8817841" y="2766753"/>
            <a:ext cx="141912" cy="34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8875030" y="2677746"/>
            <a:ext cx="5902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dirty="0" smtClean="0"/>
              <a:t>=</a:t>
            </a:r>
            <a:endParaRPr lang="pt-BR" sz="1900" b="1" dirty="0"/>
          </a:p>
        </p:txBody>
      </p:sp>
    </p:spTree>
    <p:extLst>
      <p:ext uri="{BB962C8B-B14F-4D97-AF65-F5344CB8AC3E}">
        <p14:creationId xmlns:p14="http://schemas.microsoft.com/office/powerpoint/2010/main" val="75415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 animBg="1"/>
      <p:bldP spid="31" grpId="0" animBg="1"/>
      <p:bldP spid="32" grpId="0"/>
      <p:bldP spid="40" grpId="0" animBg="1"/>
      <p:bldP spid="41" grpId="0"/>
      <p:bldP spid="47" grpId="0" animBg="1"/>
      <p:bldP spid="50" grpId="0"/>
      <p:bldP spid="55" grpId="0" animBg="1"/>
      <p:bldP spid="57" grpId="0"/>
      <p:bldP spid="63" grpId="0" animBg="1"/>
      <p:bldP spid="6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a missão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793997"/>
            <a:ext cx="8922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Missão </a:t>
            </a:r>
            <a:r>
              <a:rPr lang="pt-BR" sz="2800" b="1" dirty="0">
                <a:latin typeface="+mj-lt"/>
              </a:rPr>
              <a:t>da igreja como reprodução do caráter de Cristo (2Tm 2.2).</a:t>
            </a:r>
          </a:p>
        </p:txBody>
      </p:sp>
      <p:sp>
        <p:nvSpPr>
          <p:cNvPr id="2" name="Rectangle 1"/>
          <p:cNvSpPr/>
          <p:nvPr/>
        </p:nvSpPr>
        <p:spPr>
          <a:xfrm>
            <a:off x="556292" y="2878736"/>
            <a:ext cx="818061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um cristão maduro reproduz outro cristão maduro, que pode reproduzir novos cristãos maduros, a matemática simples mostra que o mundo será ganho rapidamente. </a:t>
            </a:r>
            <a:endParaRPr lang="pt-BR" sz="2500" dirty="0"/>
          </a:p>
        </p:txBody>
      </p:sp>
      <p:sp>
        <p:nvSpPr>
          <p:cNvPr id="9" name="Rectangle 8"/>
          <p:cNvSpPr/>
          <p:nvPr/>
        </p:nvSpPr>
        <p:spPr>
          <a:xfrm>
            <a:off x="0" y="4652202"/>
            <a:ext cx="8252968" cy="21381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2Tm 2.2 </a:t>
            </a:r>
            <a:r>
              <a:rPr lang="pt-BR" sz="30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o que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minha parte ouviste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através de muitas testemunhas, isso mesmo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transmite a homens fiéis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também idôneos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instruir a outros.</a:t>
            </a:r>
          </a:p>
        </p:txBody>
      </p:sp>
    </p:spTree>
    <p:extLst>
      <p:ext uri="{BB962C8B-B14F-4D97-AF65-F5344CB8AC3E}">
        <p14:creationId xmlns:p14="http://schemas.microsoft.com/office/powerpoint/2010/main" val="301987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" y="4098471"/>
            <a:ext cx="9143999" cy="2759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ctangle 14"/>
          <p:cNvSpPr/>
          <p:nvPr/>
        </p:nvSpPr>
        <p:spPr>
          <a:xfrm>
            <a:off x="7371631" y="2834787"/>
            <a:ext cx="1501914" cy="39254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6" b="9849"/>
          <a:stretch/>
        </p:blipFill>
        <p:spPr bwMode="auto">
          <a:xfrm flipH="1" flipV="1">
            <a:off x="0" y="-1"/>
            <a:ext cx="9144000" cy="213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a missão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793997"/>
            <a:ext cx="8922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Missão </a:t>
            </a:r>
            <a:r>
              <a:rPr lang="pt-BR" sz="2800" b="1" dirty="0">
                <a:latin typeface="+mj-lt"/>
              </a:rPr>
              <a:t>da igreja como reprodução do caráter de Cristo (2Tm 2.2).</a:t>
            </a:r>
          </a:p>
        </p:txBody>
      </p:sp>
      <p:pic>
        <p:nvPicPr>
          <p:cNvPr id="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47857" y="5787790"/>
            <a:ext cx="313825" cy="76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667328" y="5789268"/>
            <a:ext cx="318397" cy="77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388" y="2770421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1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046241" y="2899669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470206" y="6064952"/>
            <a:ext cx="187259" cy="222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4" name="Straight Connector 113"/>
          <p:cNvCxnSpPr/>
          <p:nvPr/>
        </p:nvCxnSpPr>
        <p:spPr>
          <a:xfrm>
            <a:off x="7390999" y="2906337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8875843" y="2928362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436763" y="6243141"/>
            <a:ext cx="138632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IGREJA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483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/>
      <p:bldP spid="11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" y="4098471"/>
            <a:ext cx="9143999" cy="2759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ctangle 14"/>
          <p:cNvSpPr/>
          <p:nvPr/>
        </p:nvSpPr>
        <p:spPr>
          <a:xfrm>
            <a:off x="7371631" y="2834787"/>
            <a:ext cx="1501914" cy="39254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6" b="9849"/>
          <a:stretch/>
        </p:blipFill>
        <p:spPr bwMode="auto">
          <a:xfrm flipH="1" flipV="1">
            <a:off x="0" y="-1"/>
            <a:ext cx="9144000" cy="213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a missão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793997"/>
            <a:ext cx="8922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Missão </a:t>
            </a:r>
            <a:r>
              <a:rPr lang="pt-BR" sz="2800" b="1" dirty="0">
                <a:latin typeface="+mj-lt"/>
              </a:rPr>
              <a:t>da igreja como reprodução do caráter de Cristo (2Tm 2.2).</a:t>
            </a:r>
          </a:p>
        </p:txBody>
      </p:sp>
      <p:pic>
        <p:nvPicPr>
          <p:cNvPr id="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47857" y="5787790"/>
            <a:ext cx="313825" cy="76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667328" y="5789268"/>
            <a:ext cx="318397" cy="77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388" y="2770421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1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046241" y="2899669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470206" y="6064952"/>
            <a:ext cx="187259" cy="222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154210" y="6033256"/>
            <a:ext cx="234154" cy="57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1648112" y="6027105"/>
            <a:ext cx="237565" cy="58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087707" y="2767701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2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2039560" y="2896949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Arrow 19"/>
          <p:cNvSpPr/>
          <p:nvPr/>
        </p:nvSpPr>
        <p:spPr>
          <a:xfrm>
            <a:off x="1463526" y="6167744"/>
            <a:ext cx="123974" cy="166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155234" y="5310296"/>
            <a:ext cx="234154" cy="57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1649136" y="5304145"/>
            <a:ext cx="237565" cy="58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ight Arrow 25"/>
          <p:cNvSpPr/>
          <p:nvPr/>
        </p:nvSpPr>
        <p:spPr>
          <a:xfrm>
            <a:off x="1464550" y="5444784"/>
            <a:ext cx="123974" cy="166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98" y="6238866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48" y="6217708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2092483" y="2776417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3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3044336" y="2905665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Arrow 41"/>
          <p:cNvSpPr/>
          <p:nvPr/>
        </p:nvSpPr>
        <p:spPr>
          <a:xfrm>
            <a:off x="2479060" y="6345998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88" y="5783200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38" y="5762042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ight Arrow 53"/>
          <p:cNvSpPr/>
          <p:nvPr/>
        </p:nvSpPr>
        <p:spPr>
          <a:xfrm>
            <a:off x="2479050" y="5890332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78" y="5327534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28" y="5306376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ight Arrow 56"/>
          <p:cNvSpPr/>
          <p:nvPr/>
        </p:nvSpPr>
        <p:spPr>
          <a:xfrm>
            <a:off x="2479040" y="5434666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68" y="4871868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18" y="4850710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ight Arrow 59"/>
          <p:cNvSpPr/>
          <p:nvPr/>
        </p:nvSpPr>
        <p:spPr>
          <a:xfrm>
            <a:off x="2479030" y="4979000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6217" y="6335414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8206" y="6314750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3138724" y="2765548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C00000"/>
                </a:solidFill>
              </a:rPr>
              <a:t>4</a:t>
            </a:r>
            <a:endParaRPr lang="pt-BR" dirty="0" smtClean="0">
              <a:solidFill>
                <a:srgbClr val="C00000"/>
              </a:solidFill>
            </a:endParaRP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4090577" y="2894796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ight Arrow 64"/>
          <p:cNvSpPr/>
          <p:nvPr/>
        </p:nvSpPr>
        <p:spPr>
          <a:xfrm>
            <a:off x="3525301" y="6408605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7969" y="5928513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9958" y="5907849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Right Arrow 88"/>
          <p:cNvSpPr/>
          <p:nvPr/>
        </p:nvSpPr>
        <p:spPr>
          <a:xfrm>
            <a:off x="3527053" y="6001704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0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6217" y="5531996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8206" y="5511332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Right Arrow 91"/>
          <p:cNvSpPr/>
          <p:nvPr/>
        </p:nvSpPr>
        <p:spPr>
          <a:xfrm>
            <a:off x="3525301" y="5605187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7969" y="5125095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9958" y="5104431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Right Arrow 94"/>
          <p:cNvSpPr/>
          <p:nvPr/>
        </p:nvSpPr>
        <p:spPr>
          <a:xfrm>
            <a:off x="3527053" y="5198286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9337" y="4707741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1326" y="4687077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Right Arrow 97"/>
          <p:cNvSpPr/>
          <p:nvPr/>
        </p:nvSpPr>
        <p:spPr>
          <a:xfrm>
            <a:off x="3528421" y="4780932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61089" y="4300840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3078" y="4280176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ight Arrow 100"/>
          <p:cNvSpPr/>
          <p:nvPr/>
        </p:nvSpPr>
        <p:spPr>
          <a:xfrm>
            <a:off x="3530173" y="4374031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9337" y="3904323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1326" y="3883659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Right Arrow 103"/>
          <p:cNvSpPr/>
          <p:nvPr/>
        </p:nvSpPr>
        <p:spPr>
          <a:xfrm>
            <a:off x="3528421" y="3977514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61089" y="3497422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3078" y="3476758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Right Arrow 106"/>
          <p:cNvSpPr/>
          <p:nvPr/>
        </p:nvSpPr>
        <p:spPr>
          <a:xfrm>
            <a:off x="3530173" y="3570613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8" name="TextBox 107"/>
          <p:cNvSpPr txBox="1"/>
          <p:nvPr/>
        </p:nvSpPr>
        <p:spPr>
          <a:xfrm>
            <a:off x="4173703" y="2762713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5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5133720" y="2891961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33897" y="4548113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16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16 </a:t>
            </a:r>
            <a:endParaRPr lang="pt-BR" sz="2200" dirty="0"/>
          </a:p>
        </p:txBody>
      </p:sp>
      <p:sp>
        <p:nvSpPr>
          <p:cNvPr id="110" name="TextBox 109"/>
          <p:cNvSpPr txBox="1"/>
          <p:nvPr/>
        </p:nvSpPr>
        <p:spPr>
          <a:xfrm>
            <a:off x="5287297" y="2786536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6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1" name="Straight Connector 110"/>
          <p:cNvCxnSpPr/>
          <p:nvPr/>
        </p:nvCxnSpPr>
        <p:spPr>
          <a:xfrm>
            <a:off x="6247314" y="2915784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5122999" y="4547444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32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32</a:t>
            </a:r>
            <a:endParaRPr lang="pt-BR" sz="2200" dirty="0"/>
          </a:p>
        </p:txBody>
      </p:sp>
      <p:sp>
        <p:nvSpPr>
          <p:cNvPr id="113" name="TextBox 112"/>
          <p:cNvSpPr txBox="1"/>
          <p:nvPr/>
        </p:nvSpPr>
        <p:spPr>
          <a:xfrm>
            <a:off x="6430982" y="2777089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C00000"/>
                </a:solidFill>
              </a:rPr>
              <a:t>7</a:t>
            </a:r>
            <a:endParaRPr lang="pt-BR" dirty="0" smtClean="0">
              <a:solidFill>
                <a:srgbClr val="C00000"/>
              </a:solidFill>
            </a:endParaRP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4" name="Straight Connector 113"/>
          <p:cNvCxnSpPr/>
          <p:nvPr/>
        </p:nvCxnSpPr>
        <p:spPr>
          <a:xfrm>
            <a:off x="7390999" y="2906337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6266684" y="4537997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64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64</a:t>
            </a:r>
            <a:endParaRPr lang="pt-BR" sz="2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7707050" y="2798095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8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8875843" y="2928362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7506614" y="4560022"/>
            <a:ext cx="14577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148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256</a:t>
            </a:r>
            <a:endParaRPr lang="pt-BR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7436763" y="6243141"/>
            <a:ext cx="138632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IGREJA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14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6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6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6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6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6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6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6" grpId="0" animBg="1"/>
      <p:bldP spid="40" grpId="0"/>
      <p:bldP spid="42" grpId="0" animBg="1"/>
      <p:bldP spid="54" grpId="0" animBg="1"/>
      <p:bldP spid="57" grpId="0" animBg="1"/>
      <p:bldP spid="60" grpId="0" animBg="1"/>
      <p:bldP spid="63" grpId="0"/>
      <p:bldP spid="65" grpId="0" animBg="1"/>
      <p:bldP spid="89" grpId="0" animBg="1"/>
      <p:bldP spid="92" grpId="0" animBg="1"/>
      <p:bldP spid="95" grpId="0" animBg="1"/>
      <p:bldP spid="98" grpId="0" animBg="1"/>
      <p:bldP spid="101" grpId="0" animBg="1"/>
      <p:bldP spid="104" grpId="0" animBg="1"/>
      <p:bldP spid="107" grpId="0" animBg="1"/>
      <p:bldP spid="108" grpId="0"/>
      <p:bldP spid="7" grpId="0"/>
      <p:bldP spid="110" grpId="0"/>
      <p:bldP spid="112" grpId="0"/>
      <p:bldP spid="113" grpId="0"/>
      <p:bldP spid="115" grpId="0"/>
      <p:bldP spid="118" grpId="0"/>
      <p:bldP spid="1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" y="4098471"/>
            <a:ext cx="9143999" cy="2759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5" name="Rectangle 74"/>
          <p:cNvSpPr/>
          <p:nvPr/>
        </p:nvSpPr>
        <p:spPr>
          <a:xfrm>
            <a:off x="7371631" y="2834787"/>
            <a:ext cx="1501914" cy="39254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6" b="9849"/>
          <a:stretch/>
        </p:blipFill>
        <p:spPr bwMode="auto">
          <a:xfrm flipH="1" flipV="1">
            <a:off x="0" y="-1"/>
            <a:ext cx="9144000" cy="213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a missão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793997"/>
            <a:ext cx="8922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Missão </a:t>
            </a:r>
            <a:r>
              <a:rPr lang="pt-BR" sz="2800" b="1" dirty="0">
                <a:latin typeface="+mj-lt"/>
              </a:rPr>
              <a:t>da igreja como reprodução do caráter de Cristo (2Tm 2.2).</a:t>
            </a:r>
          </a:p>
        </p:txBody>
      </p:sp>
      <p:pic>
        <p:nvPicPr>
          <p:cNvPr id="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47857" y="5787790"/>
            <a:ext cx="313825" cy="76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667328" y="5789268"/>
            <a:ext cx="318397" cy="77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388" y="2770421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1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046241" y="2899669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470206" y="6064952"/>
            <a:ext cx="187259" cy="222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154210" y="6033256"/>
            <a:ext cx="234154" cy="57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1648112" y="6027105"/>
            <a:ext cx="237565" cy="58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087707" y="2767701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2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2039560" y="2896949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Arrow 19"/>
          <p:cNvSpPr/>
          <p:nvPr/>
        </p:nvSpPr>
        <p:spPr>
          <a:xfrm>
            <a:off x="1463526" y="6167744"/>
            <a:ext cx="123974" cy="166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155234" y="5310296"/>
            <a:ext cx="234154" cy="57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1649136" y="5304145"/>
            <a:ext cx="237565" cy="58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ight Arrow 25"/>
          <p:cNvSpPr/>
          <p:nvPr/>
        </p:nvSpPr>
        <p:spPr>
          <a:xfrm>
            <a:off x="1464550" y="5444784"/>
            <a:ext cx="123974" cy="166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98" y="6238866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48" y="6217708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2092483" y="2776417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3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3044336" y="2905665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Arrow 41"/>
          <p:cNvSpPr/>
          <p:nvPr/>
        </p:nvSpPr>
        <p:spPr>
          <a:xfrm>
            <a:off x="2479060" y="6345998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88" y="5783200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38" y="5762042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ight Arrow 53"/>
          <p:cNvSpPr/>
          <p:nvPr/>
        </p:nvSpPr>
        <p:spPr>
          <a:xfrm>
            <a:off x="2479050" y="5890332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78" y="5327534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28" y="5306376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ight Arrow 56"/>
          <p:cNvSpPr/>
          <p:nvPr/>
        </p:nvSpPr>
        <p:spPr>
          <a:xfrm>
            <a:off x="2479040" y="5434666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68" y="4871868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18" y="4850710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ight Arrow 59"/>
          <p:cNvSpPr/>
          <p:nvPr/>
        </p:nvSpPr>
        <p:spPr>
          <a:xfrm>
            <a:off x="2479030" y="4979000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6217" y="6335414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8206" y="6314750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3138724" y="2765548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C00000"/>
                </a:solidFill>
              </a:rPr>
              <a:t>4</a:t>
            </a:r>
            <a:endParaRPr lang="pt-BR" dirty="0" smtClean="0">
              <a:solidFill>
                <a:srgbClr val="C00000"/>
              </a:solidFill>
            </a:endParaRP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4090577" y="2894796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ight Arrow 64"/>
          <p:cNvSpPr/>
          <p:nvPr/>
        </p:nvSpPr>
        <p:spPr>
          <a:xfrm>
            <a:off x="3525301" y="6408605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7969" y="5928513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9958" y="5907849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Right Arrow 88"/>
          <p:cNvSpPr/>
          <p:nvPr/>
        </p:nvSpPr>
        <p:spPr>
          <a:xfrm>
            <a:off x="3527053" y="6001704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0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6217" y="5531996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8206" y="5511332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Right Arrow 91"/>
          <p:cNvSpPr/>
          <p:nvPr/>
        </p:nvSpPr>
        <p:spPr>
          <a:xfrm>
            <a:off x="3525301" y="5605187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7969" y="5125095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9958" y="5104431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Right Arrow 94"/>
          <p:cNvSpPr/>
          <p:nvPr/>
        </p:nvSpPr>
        <p:spPr>
          <a:xfrm>
            <a:off x="3527053" y="5198286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9337" y="4707741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1326" y="4687077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Right Arrow 97"/>
          <p:cNvSpPr/>
          <p:nvPr/>
        </p:nvSpPr>
        <p:spPr>
          <a:xfrm>
            <a:off x="3528421" y="4780932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61089" y="4300840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3078" y="4280176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ight Arrow 100"/>
          <p:cNvSpPr/>
          <p:nvPr/>
        </p:nvSpPr>
        <p:spPr>
          <a:xfrm>
            <a:off x="3530173" y="4374031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9337" y="3904323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1326" y="3883659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Right Arrow 103"/>
          <p:cNvSpPr/>
          <p:nvPr/>
        </p:nvSpPr>
        <p:spPr>
          <a:xfrm>
            <a:off x="3528421" y="3977514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61089" y="3497422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3078" y="3476758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Right Arrow 106"/>
          <p:cNvSpPr/>
          <p:nvPr/>
        </p:nvSpPr>
        <p:spPr>
          <a:xfrm>
            <a:off x="3530173" y="3570613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8" name="TextBox 107"/>
          <p:cNvSpPr txBox="1"/>
          <p:nvPr/>
        </p:nvSpPr>
        <p:spPr>
          <a:xfrm>
            <a:off x="4173703" y="2762713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5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5133720" y="2891961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33897" y="4548113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16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16 </a:t>
            </a:r>
            <a:endParaRPr lang="pt-BR" sz="2200" dirty="0"/>
          </a:p>
        </p:txBody>
      </p:sp>
      <p:sp>
        <p:nvSpPr>
          <p:cNvPr id="110" name="TextBox 109"/>
          <p:cNvSpPr txBox="1"/>
          <p:nvPr/>
        </p:nvSpPr>
        <p:spPr>
          <a:xfrm>
            <a:off x="5287297" y="2786536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6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1" name="Straight Connector 110"/>
          <p:cNvCxnSpPr/>
          <p:nvPr/>
        </p:nvCxnSpPr>
        <p:spPr>
          <a:xfrm>
            <a:off x="6247314" y="2915784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5122999" y="4547444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32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32</a:t>
            </a:r>
            <a:endParaRPr lang="pt-BR" sz="2200" dirty="0"/>
          </a:p>
        </p:txBody>
      </p:sp>
      <p:sp>
        <p:nvSpPr>
          <p:cNvPr id="113" name="TextBox 112"/>
          <p:cNvSpPr txBox="1"/>
          <p:nvPr/>
        </p:nvSpPr>
        <p:spPr>
          <a:xfrm>
            <a:off x="6430982" y="2777089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C00000"/>
                </a:solidFill>
              </a:rPr>
              <a:t>7</a:t>
            </a:r>
            <a:endParaRPr lang="pt-BR" dirty="0" smtClean="0">
              <a:solidFill>
                <a:srgbClr val="C00000"/>
              </a:solidFill>
            </a:endParaRP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4" name="Straight Connector 113"/>
          <p:cNvCxnSpPr/>
          <p:nvPr/>
        </p:nvCxnSpPr>
        <p:spPr>
          <a:xfrm>
            <a:off x="7390999" y="2906337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6266684" y="4537997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64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64</a:t>
            </a:r>
            <a:endParaRPr lang="pt-BR" sz="2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7746055" y="2815494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18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8875843" y="2928362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7506614" y="4560022"/>
            <a:ext cx="14577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1.048.576</a:t>
            </a:r>
            <a:endParaRPr lang="pt-BR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7436763" y="6243141"/>
            <a:ext cx="138632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Vale do P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662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20" grpId="0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" y="4098471"/>
            <a:ext cx="9143999" cy="2759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5" name="Rectangle 74"/>
          <p:cNvSpPr/>
          <p:nvPr/>
        </p:nvSpPr>
        <p:spPr>
          <a:xfrm>
            <a:off x="7371631" y="2834787"/>
            <a:ext cx="1501914" cy="39254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6" b="9849"/>
          <a:stretch/>
        </p:blipFill>
        <p:spPr bwMode="auto">
          <a:xfrm flipH="1" flipV="1">
            <a:off x="0" y="-1"/>
            <a:ext cx="9144000" cy="213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a missão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793997"/>
            <a:ext cx="8922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Missão </a:t>
            </a:r>
            <a:r>
              <a:rPr lang="pt-BR" sz="2800" b="1" dirty="0">
                <a:latin typeface="+mj-lt"/>
              </a:rPr>
              <a:t>da igreja como reprodução do caráter de Cristo (2Tm 2.2).</a:t>
            </a:r>
          </a:p>
        </p:txBody>
      </p:sp>
      <p:pic>
        <p:nvPicPr>
          <p:cNvPr id="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47857" y="5787790"/>
            <a:ext cx="313825" cy="76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667328" y="5789268"/>
            <a:ext cx="318397" cy="77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388" y="2770421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1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046241" y="2899669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470206" y="6064952"/>
            <a:ext cx="187259" cy="222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154210" y="6033256"/>
            <a:ext cx="234154" cy="57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1648112" y="6027105"/>
            <a:ext cx="237565" cy="58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087707" y="2767701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2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2039560" y="2896949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Arrow 19"/>
          <p:cNvSpPr/>
          <p:nvPr/>
        </p:nvSpPr>
        <p:spPr>
          <a:xfrm>
            <a:off x="1463526" y="6167744"/>
            <a:ext cx="123974" cy="166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155234" y="5310296"/>
            <a:ext cx="234154" cy="57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1649136" y="5304145"/>
            <a:ext cx="237565" cy="58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ight Arrow 25"/>
          <p:cNvSpPr/>
          <p:nvPr/>
        </p:nvSpPr>
        <p:spPr>
          <a:xfrm>
            <a:off x="1464550" y="5444784"/>
            <a:ext cx="123974" cy="166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98" y="6238866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48" y="6217708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2092483" y="2776417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3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3044336" y="2905665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Arrow 41"/>
          <p:cNvSpPr/>
          <p:nvPr/>
        </p:nvSpPr>
        <p:spPr>
          <a:xfrm>
            <a:off x="2479060" y="6345998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88" y="5783200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38" y="5762042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ight Arrow 53"/>
          <p:cNvSpPr/>
          <p:nvPr/>
        </p:nvSpPr>
        <p:spPr>
          <a:xfrm>
            <a:off x="2479050" y="5890332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78" y="5327534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28" y="5306376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ight Arrow 56"/>
          <p:cNvSpPr/>
          <p:nvPr/>
        </p:nvSpPr>
        <p:spPr>
          <a:xfrm>
            <a:off x="2479040" y="5434666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68" y="4871868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18" y="4850710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ight Arrow 59"/>
          <p:cNvSpPr/>
          <p:nvPr/>
        </p:nvSpPr>
        <p:spPr>
          <a:xfrm>
            <a:off x="2479030" y="4979000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6217" y="6335414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8206" y="6314750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3138724" y="2765548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C00000"/>
                </a:solidFill>
              </a:rPr>
              <a:t>4</a:t>
            </a:r>
            <a:endParaRPr lang="pt-BR" dirty="0" smtClean="0">
              <a:solidFill>
                <a:srgbClr val="C00000"/>
              </a:solidFill>
            </a:endParaRP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4090577" y="2894796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ight Arrow 64"/>
          <p:cNvSpPr/>
          <p:nvPr/>
        </p:nvSpPr>
        <p:spPr>
          <a:xfrm>
            <a:off x="3525301" y="6408605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7969" y="5928513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9958" y="5907849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Right Arrow 88"/>
          <p:cNvSpPr/>
          <p:nvPr/>
        </p:nvSpPr>
        <p:spPr>
          <a:xfrm>
            <a:off x="3527053" y="6001704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0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6217" y="5531996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8206" y="5511332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Right Arrow 91"/>
          <p:cNvSpPr/>
          <p:nvPr/>
        </p:nvSpPr>
        <p:spPr>
          <a:xfrm>
            <a:off x="3525301" y="5605187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7969" y="5125095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9958" y="5104431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Right Arrow 94"/>
          <p:cNvSpPr/>
          <p:nvPr/>
        </p:nvSpPr>
        <p:spPr>
          <a:xfrm>
            <a:off x="3527053" y="5198286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9337" y="4707741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1326" y="4687077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Right Arrow 97"/>
          <p:cNvSpPr/>
          <p:nvPr/>
        </p:nvSpPr>
        <p:spPr>
          <a:xfrm>
            <a:off x="3528421" y="4780932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61089" y="4300840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3078" y="4280176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ight Arrow 100"/>
          <p:cNvSpPr/>
          <p:nvPr/>
        </p:nvSpPr>
        <p:spPr>
          <a:xfrm>
            <a:off x="3530173" y="4374031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9337" y="3904323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1326" y="3883659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Right Arrow 103"/>
          <p:cNvSpPr/>
          <p:nvPr/>
        </p:nvSpPr>
        <p:spPr>
          <a:xfrm>
            <a:off x="3528421" y="3977514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61089" y="3497422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3078" y="3476758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Right Arrow 106"/>
          <p:cNvSpPr/>
          <p:nvPr/>
        </p:nvSpPr>
        <p:spPr>
          <a:xfrm>
            <a:off x="3530173" y="3570613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8" name="TextBox 107"/>
          <p:cNvSpPr txBox="1"/>
          <p:nvPr/>
        </p:nvSpPr>
        <p:spPr>
          <a:xfrm>
            <a:off x="4173703" y="2762713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5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5133720" y="2891961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33897" y="4548113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16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16 </a:t>
            </a:r>
            <a:endParaRPr lang="pt-BR" sz="2200" dirty="0"/>
          </a:p>
        </p:txBody>
      </p:sp>
      <p:sp>
        <p:nvSpPr>
          <p:cNvPr id="110" name="TextBox 109"/>
          <p:cNvSpPr txBox="1"/>
          <p:nvPr/>
        </p:nvSpPr>
        <p:spPr>
          <a:xfrm>
            <a:off x="5287297" y="2786536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6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1" name="Straight Connector 110"/>
          <p:cNvCxnSpPr/>
          <p:nvPr/>
        </p:nvCxnSpPr>
        <p:spPr>
          <a:xfrm>
            <a:off x="6247314" y="2915784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5122999" y="4547444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32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32</a:t>
            </a:r>
            <a:endParaRPr lang="pt-BR" sz="2200" dirty="0"/>
          </a:p>
        </p:txBody>
      </p:sp>
      <p:sp>
        <p:nvSpPr>
          <p:cNvPr id="113" name="TextBox 112"/>
          <p:cNvSpPr txBox="1"/>
          <p:nvPr/>
        </p:nvSpPr>
        <p:spPr>
          <a:xfrm>
            <a:off x="6430982" y="2777089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C00000"/>
                </a:solidFill>
              </a:rPr>
              <a:t>7</a:t>
            </a:r>
            <a:endParaRPr lang="pt-BR" dirty="0" smtClean="0">
              <a:solidFill>
                <a:srgbClr val="C00000"/>
              </a:solidFill>
            </a:endParaRP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4" name="Straight Connector 113"/>
          <p:cNvCxnSpPr/>
          <p:nvPr/>
        </p:nvCxnSpPr>
        <p:spPr>
          <a:xfrm>
            <a:off x="7390999" y="2906337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6266684" y="4537997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64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64</a:t>
            </a:r>
            <a:endParaRPr lang="pt-BR" sz="2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7746055" y="2815494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26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8875843" y="2928362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7441300" y="4560022"/>
            <a:ext cx="14577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50.708.864</a:t>
            </a:r>
            <a:endParaRPr lang="pt-BR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7428599" y="6243141"/>
            <a:ext cx="138632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Estado SP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940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20" grpId="0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" y="4098471"/>
            <a:ext cx="9143999" cy="2759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5" name="Rectangle 74"/>
          <p:cNvSpPr/>
          <p:nvPr/>
        </p:nvSpPr>
        <p:spPr>
          <a:xfrm>
            <a:off x="7371631" y="2834787"/>
            <a:ext cx="1501914" cy="39254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6" b="9849"/>
          <a:stretch/>
        </p:blipFill>
        <p:spPr bwMode="auto">
          <a:xfrm flipH="1" flipV="1">
            <a:off x="0" y="-1"/>
            <a:ext cx="9144000" cy="213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a missão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793997"/>
            <a:ext cx="8922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Missão </a:t>
            </a:r>
            <a:r>
              <a:rPr lang="pt-BR" sz="2800" b="1" dirty="0">
                <a:latin typeface="+mj-lt"/>
              </a:rPr>
              <a:t>da igreja como reprodução do caráter de Cristo (2Tm 2.2).</a:t>
            </a:r>
          </a:p>
        </p:txBody>
      </p:sp>
      <p:pic>
        <p:nvPicPr>
          <p:cNvPr id="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47857" y="5787790"/>
            <a:ext cx="313825" cy="76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667328" y="5789268"/>
            <a:ext cx="318397" cy="77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388" y="2770421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1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046241" y="2899669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470206" y="6064952"/>
            <a:ext cx="187259" cy="222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154210" y="6033256"/>
            <a:ext cx="234154" cy="57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1648112" y="6027105"/>
            <a:ext cx="237565" cy="58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087707" y="2767701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2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2039560" y="2896949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Arrow 19"/>
          <p:cNvSpPr/>
          <p:nvPr/>
        </p:nvSpPr>
        <p:spPr>
          <a:xfrm>
            <a:off x="1463526" y="6167744"/>
            <a:ext cx="123974" cy="166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155234" y="5310296"/>
            <a:ext cx="234154" cy="57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1649136" y="5304145"/>
            <a:ext cx="237565" cy="58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ight Arrow 25"/>
          <p:cNvSpPr/>
          <p:nvPr/>
        </p:nvSpPr>
        <p:spPr>
          <a:xfrm>
            <a:off x="1464550" y="5444784"/>
            <a:ext cx="123974" cy="166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98" y="6238866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48" y="6217708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2092483" y="2776417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3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3044336" y="2905665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Arrow 41"/>
          <p:cNvSpPr/>
          <p:nvPr/>
        </p:nvSpPr>
        <p:spPr>
          <a:xfrm>
            <a:off x="2479060" y="6345998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88" y="5783200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38" y="5762042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ight Arrow 53"/>
          <p:cNvSpPr/>
          <p:nvPr/>
        </p:nvSpPr>
        <p:spPr>
          <a:xfrm>
            <a:off x="2479050" y="5890332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78" y="5327534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28" y="5306376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ight Arrow 56"/>
          <p:cNvSpPr/>
          <p:nvPr/>
        </p:nvSpPr>
        <p:spPr>
          <a:xfrm>
            <a:off x="2479040" y="5434666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68" y="4871868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18" y="4850710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ight Arrow 59"/>
          <p:cNvSpPr/>
          <p:nvPr/>
        </p:nvSpPr>
        <p:spPr>
          <a:xfrm>
            <a:off x="2479030" y="4979000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6217" y="6335414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8206" y="6314750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3138724" y="2765548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C00000"/>
                </a:solidFill>
              </a:rPr>
              <a:t>4</a:t>
            </a:r>
            <a:endParaRPr lang="pt-BR" dirty="0" smtClean="0">
              <a:solidFill>
                <a:srgbClr val="C00000"/>
              </a:solidFill>
            </a:endParaRP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4090577" y="2894796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ight Arrow 64"/>
          <p:cNvSpPr/>
          <p:nvPr/>
        </p:nvSpPr>
        <p:spPr>
          <a:xfrm>
            <a:off x="3525301" y="6408605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7969" y="5928513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9958" y="5907849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Right Arrow 88"/>
          <p:cNvSpPr/>
          <p:nvPr/>
        </p:nvSpPr>
        <p:spPr>
          <a:xfrm>
            <a:off x="3527053" y="6001704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0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6217" y="5531996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8206" y="5511332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Right Arrow 91"/>
          <p:cNvSpPr/>
          <p:nvPr/>
        </p:nvSpPr>
        <p:spPr>
          <a:xfrm>
            <a:off x="3525301" y="5605187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7969" y="5125095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9958" y="5104431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Right Arrow 94"/>
          <p:cNvSpPr/>
          <p:nvPr/>
        </p:nvSpPr>
        <p:spPr>
          <a:xfrm>
            <a:off x="3527053" y="5198286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9337" y="4707741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1326" y="4687077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Right Arrow 97"/>
          <p:cNvSpPr/>
          <p:nvPr/>
        </p:nvSpPr>
        <p:spPr>
          <a:xfrm>
            <a:off x="3528421" y="4780932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61089" y="4300840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3078" y="4280176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ight Arrow 100"/>
          <p:cNvSpPr/>
          <p:nvPr/>
        </p:nvSpPr>
        <p:spPr>
          <a:xfrm>
            <a:off x="3530173" y="4374031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9337" y="3904323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1326" y="3883659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Right Arrow 103"/>
          <p:cNvSpPr/>
          <p:nvPr/>
        </p:nvSpPr>
        <p:spPr>
          <a:xfrm>
            <a:off x="3528421" y="3977514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61089" y="3497422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3078" y="3476758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Right Arrow 106"/>
          <p:cNvSpPr/>
          <p:nvPr/>
        </p:nvSpPr>
        <p:spPr>
          <a:xfrm>
            <a:off x="3530173" y="3570613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8" name="TextBox 107"/>
          <p:cNvSpPr txBox="1"/>
          <p:nvPr/>
        </p:nvSpPr>
        <p:spPr>
          <a:xfrm>
            <a:off x="4173703" y="2762713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5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5133720" y="2891961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33897" y="4548113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16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16 </a:t>
            </a:r>
            <a:endParaRPr lang="pt-BR" sz="2200" dirty="0"/>
          </a:p>
        </p:txBody>
      </p:sp>
      <p:sp>
        <p:nvSpPr>
          <p:cNvPr id="110" name="TextBox 109"/>
          <p:cNvSpPr txBox="1"/>
          <p:nvPr/>
        </p:nvSpPr>
        <p:spPr>
          <a:xfrm>
            <a:off x="5287297" y="2786536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6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1" name="Straight Connector 110"/>
          <p:cNvCxnSpPr/>
          <p:nvPr/>
        </p:nvCxnSpPr>
        <p:spPr>
          <a:xfrm>
            <a:off x="6247314" y="2915784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5122999" y="4547444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32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32</a:t>
            </a:r>
            <a:endParaRPr lang="pt-BR" sz="2200" dirty="0"/>
          </a:p>
        </p:txBody>
      </p:sp>
      <p:sp>
        <p:nvSpPr>
          <p:cNvPr id="113" name="TextBox 112"/>
          <p:cNvSpPr txBox="1"/>
          <p:nvPr/>
        </p:nvSpPr>
        <p:spPr>
          <a:xfrm>
            <a:off x="6430982" y="2777089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C00000"/>
                </a:solidFill>
              </a:rPr>
              <a:t>7</a:t>
            </a:r>
            <a:endParaRPr lang="pt-BR" dirty="0" smtClean="0">
              <a:solidFill>
                <a:srgbClr val="C00000"/>
              </a:solidFill>
            </a:endParaRP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4" name="Straight Connector 113"/>
          <p:cNvCxnSpPr/>
          <p:nvPr/>
        </p:nvCxnSpPr>
        <p:spPr>
          <a:xfrm>
            <a:off x="7390999" y="2906337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6266684" y="4537997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64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64</a:t>
            </a:r>
            <a:endParaRPr lang="pt-BR" sz="2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7746055" y="2815494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28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8875843" y="2928362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7335164" y="4560022"/>
            <a:ext cx="16346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202.835.456</a:t>
            </a:r>
            <a:endParaRPr lang="pt-BR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7428599" y="6243141"/>
            <a:ext cx="138632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Brasil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029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20" grpId="0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" y="4098471"/>
            <a:ext cx="9143999" cy="2759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5" name="Rectangle 74"/>
          <p:cNvSpPr/>
          <p:nvPr/>
        </p:nvSpPr>
        <p:spPr>
          <a:xfrm>
            <a:off x="7371631" y="2834787"/>
            <a:ext cx="1501914" cy="39254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6" b="9849"/>
          <a:stretch/>
        </p:blipFill>
        <p:spPr bwMode="auto">
          <a:xfrm flipH="1" flipV="1">
            <a:off x="0" y="-1"/>
            <a:ext cx="9144000" cy="213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3500" dirty="0">
                <a:latin typeface="Arial Rounded MT Bold" panose="020F0704030504030204" pitchFamily="34" charset="0"/>
              </a:rPr>
              <a:t>O discipulado, o aconselhamento  e a missão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554" y="1793997"/>
            <a:ext cx="8922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latin typeface="+mj-lt"/>
              </a:rPr>
              <a:t>•  Missão </a:t>
            </a:r>
            <a:r>
              <a:rPr lang="pt-BR" sz="2800" b="1" dirty="0">
                <a:latin typeface="+mj-lt"/>
              </a:rPr>
              <a:t>da igreja como reprodução do caráter de Cristo (2Tm 2.2).</a:t>
            </a:r>
          </a:p>
        </p:txBody>
      </p:sp>
      <p:pic>
        <p:nvPicPr>
          <p:cNvPr id="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47857" y="5787790"/>
            <a:ext cx="313825" cy="76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667328" y="5789268"/>
            <a:ext cx="318397" cy="77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388" y="2770421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1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046241" y="2899669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470206" y="6064952"/>
            <a:ext cx="187259" cy="222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154210" y="6033256"/>
            <a:ext cx="234154" cy="57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1648112" y="6027105"/>
            <a:ext cx="237565" cy="58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087707" y="2767701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2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2039560" y="2896949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Arrow 19"/>
          <p:cNvSpPr/>
          <p:nvPr/>
        </p:nvSpPr>
        <p:spPr>
          <a:xfrm>
            <a:off x="1463526" y="6167744"/>
            <a:ext cx="123974" cy="166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1155234" y="5310296"/>
            <a:ext cx="234154" cy="57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1649136" y="5304145"/>
            <a:ext cx="237565" cy="58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ight Arrow 25"/>
          <p:cNvSpPr/>
          <p:nvPr/>
        </p:nvSpPr>
        <p:spPr>
          <a:xfrm>
            <a:off x="1464550" y="5444784"/>
            <a:ext cx="123974" cy="166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98" y="6238866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48" y="6217708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2092483" y="2776417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3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3044336" y="2905665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Arrow 41"/>
          <p:cNvSpPr/>
          <p:nvPr/>
        </p:nvSpPr>
        <p:spPr>
          <a:xfrm>
            <a:off x="2479060" y="6345998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88" y="5783200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38" y="5762042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ight Arrow 53"/>
          <p:cNvSpPr/>
          <p:nvPr/>
        </p:nvSpPr>
        <p:spPr>
          <a:xfrm>
            <a:off x="2479050" y="5890332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78" y="5327534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28" y="5306376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ight Arrow 56"/>
          <p:cNvSpPr/>
          <p:nvPr/>
        </p:nvSpPr>
        <p:spPr>
          <a:xfrm>
            <a:off x="2479040" y="5434666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2196068" y="4871868"/>
            <a:ext cx="159930" cy="39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2666018" y="4850710"/>
            <a:ext cx="162260" cy="3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ight Arrow 59"/>
          <p:cNvSpPr/>
          <p:nvPr/>
        </p:nvSpPr>
        <p:spPr>
          <a:xfrm>
            <a:off x="2479030" y="4979000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6217" y="6335414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8206" y="6314750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3138724" y="2765548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C00000"/>
                </a:solidFill>
              </a:rPr>
              <a:t>4</a:t>
            </a:r>
            <a:endParaRPr lang="pt-BR" dirty="0" smtClean="0">
              <a:solidFill>
                <a:srgbClr val="C00000"/>
              </a:solidFill>
            </a:endParaRP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4090577" y="2894796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ight Arrow 64"/>
          <p:cNvSpPr/>
          <p:nvPr/>
        </p:nvSpPr>
        <p:spPr>
          <a:xfrm>
            <a:off x="3525301" y="6408605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7969" y="5928513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9958" y="5907849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Right Arrow 88"/>
          <p:cNvSpPr/>
          <p:nvPr/>
        </p:nvSpPr>
        <p:spPr>
          <a:xfrm>
            <a:off x="3527053" y="6001704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0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6217" y="5531996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8206" y="5511332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Right Arrow 91"/>
          <p:cNvSpPr/>
          <p:nvPr/>
        </p:nvSpPr>
        <p:spPr>
          <a:xfrm>
            <a:off x="3525301" y="5605187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7969" y="5125095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19958" y="5104431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Right Arrow 94"/>
          <p:cNvSpPr/>
          <p:nvPr/>
        </p:nvSpPr>
        <p:spPr>
          <a:xfrm>
            <a:off x="3527053" y="5198286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9337" y="4707741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1326" y="4687077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Right Arrow 97"/>
          <p:cNvSpPr/>
          <p:nvPr/>
        </p:nvSpPr>
        <p:spPr>
          <a:xfrm>
            <a:off x="3528421" y="4780932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9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61089" y="4300840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3078" y="4280176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ight Arrow 100"/>
          <p:cNvSpPr/>
          <p:nvPr/>
        </p:nvSpPr>
        <p:spPr>
          <a:xfrm>
            <a:off x="3530173" y="4374031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59337" y="3904323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1326" y="3883659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Right Arrow 103"/>
          <p:cNvSpPr/>
          <p:nvPr/>
        </p:nvSpPr>
        <p:spPr>
          <a:xfrm>
            <a:off x="3528421" y="3977514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5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21150807">
            <a:off x="3261089" y="3497422"/>
            <a:ext cx="132174" cy="3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 descr="http://i.ytimg.com/vi/XFT1406LVg4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12428" r="42816" b="9259"/>
          <a:stretch/>
        </p:blipFill>
        <p:spPr bwMode="auto">
          <a:xfrm rot="449193" flipH="1">
            <a:off x="3723078" y="3476758"/>
            <a:ext cx="134099" cy="32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Right Arrow 106"/>
          <p:cNvSpPr/>
          <p:nvPr/>
        </p:nvSpPr>
        <p:spPr>
          <a:xfrm>
            <a:off x="3530173" y="3570613"/>
            <a:ext cx="102458" cy="13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8" name="TextBox 107"/>
          <p:cNvSpPr txBox="1"/>
          <p:nvPr/>
        </p:nvSpPr>
        <p:spPr>
          <a:xfrm>
            <a:off x="4173703" y="2762713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5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5133720" y="2891961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33897" y="4548113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16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16 </a:t>
            </a:r>
            <a:endParaRPr lang="pt-BR" sz="2200" dirty="0"/>
          </a:p>
        </p:txBody>
      </p:sp>
      <p:sp>
        <p:nvSpPr>
          <p:cNvPr id="110" name="TextBox 109"/>
          <p:cNvSpPr txBox="1"/>
          <p:nvPr/>
        </p:nvSpPr>
        <p:spPr>
          <a:xfrm>
            <a:off x="5287297" y="2786536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6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1" name="Straight Connector 110"/>
          <p:cNvCxnSpPr/>
          <p:nvPr/>
        </p:nvCxnSpPr>
        <p:spPr>
          <a:xfrm>
            <a:off x="6247314" y="2915784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5122999" y="4547444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32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32</a:t>
            </a:r>
            <a:endParaRPr lang="pt-BR" sz="2200" dirty="0"/>
          </a:p>
        </p:txBody>
      </p:sp>
      <p:sp>
        <p:nvSpPr>
          <p:cNvPr id="113" name="TextBox 112"/>
          <p:cNvSpPr txBox="1"/>
          <p:nvPr/>
        </p:nvSpPr>
        <p:spPr>
          <a:xfrm>
            <a:off x="6430982" y="2777089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C00000"/>
                </a:solidFill>
              </a:rPr>
              <a:t>7</a:t>
            </a:r>
            <a:endParaRPr lang="pt-BR" dirty="0" smtClean="0">
              <a:solidFill>
                <a:srgbClr val="C00000"/>
              </a:solidFill>
            </a:endParaRP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4" name="Straight Connector 113"/>
          <p:cNvCxnSpPr/>
          <p:nvPr/>
        </p:nvCxnSpPr>
        <p:spPr>
          <a:xfrm>
            <a:off x="7390999" y="2906337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6266684" y="4537997"/>
            <a:ext cx="1157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64 </a:t>
            </a:r>
            <a:r>
              <a:rPr lang="pt-BR" sz="2200" dirty="0" smtClean="0">
                <a:sym typeface="Webdings" panose="05030102010509060703" pitchFamily="18" charset="2"/>
              </a:rPr>
              <a:t></a:t>
            </a:r>
            <a:r>
              <a:rPr lang="pt-BR" sz="2200" dirty="0" smtClean="0"/>
              <a:t> 64</a:t>
            </a:r>
            <a:endParaRPr lang="pt-BR" sz="2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7746055" y="2815494"/>
            <a:ext cx="8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33</a:t>
            </a:r>
          </a:p>
          <a:p>
            <a:pPr algn="ctr"/>
            <a:r>
              <a:rPr lang="pt-BR" dirty="0" smtClean="0">
                <a:solidFill>
                  <a:srgbClr val="C00000"/>
                </a:solidFill>
              </a:rPr>
              <a:t>Ano</a:t>
            </a:r>
            <a:endParaRPr lang="pt-BR" dirty="0">
              <a:solidFill>
                <a:srgbClr val="C00000"/>
              </a:solidFill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8875843" y="2928362"/>
            <a:ext cx="0" cy="38318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7424530" y="4566147"/>
            <a:ext cx="1634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6.490.734. 592</a:t>
            </a:r>
            <a:endParaRPr lang="pt-BR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7428599" y="6243141"/>
            <a:ext cx="138632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Brasil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869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20" grpId="0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3500" dirty="0">
                <a:latin typeface="Arial Rounded MT Bold" panose="020F0704030504030204" pitchFamily="34" charset="0"/>
              </a:rPr>
              <a:t>O aconselhamento  é um discipulado em profundidade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08213" y="1901863"/>
            <a:ext cx="8482694" cy="4221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aconselhamento faz parte do discipulado. O discipulado visa o crescimento e o desenvolvimento natural do discípulo até que ele se torne maduro. Quando o discípulo encontra um obstáculo que o impede de avançar, aí entra o aconselhamento. O aconselhamento é uma atividade aprofundada do discipulado aplicada à questões que impedem que o discípulo atinja o alvo, seja um pecado escravizador, o lidar com circunstâncias da vida, questões familiares, etc. 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572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3500" dirty="0">
                <a:latin typeface="Arial Rounded MT Bold" panose="020F0704030504030204" pitchFamily="34" charset="0"/>
              </a:rPr>
              <a:t>O aconselhamento  é um discipulado em profundidade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34735" y="1894731"/>
            <a:ext cx="8556172" cy="1122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Aconselhamento como discipulado específico para remover pecados (Gl 6.1-2</a:t>
            </a:r>
            <a:r>
              <a:rPr lang="pt-BR" sz="32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39243"/>
            <a:ext cx="8252968" cy="30511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 6.1-2 </a:t>
            </a:r>
            <a:r>
              <a:rPr lang="pt-BR" sz="30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Irmãos, se alguém for surpreendido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nalguma falta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vós, que sois espirituais,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corrigi-o com espírito de brandura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e guarda-te para que não sejas também tentado</a:t>
            </a:r>
            <a:r>
              <a:rPr lang="pt-BR" sz="30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Levai as cargas uns dos outros e,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assim, cumprireis a lei de Cristo.</a:t>
            </a:r>
          </a:p>
        </p:txBody>
      </p:sp>
    </p:spTree>
    <p:extLst>
      <p:ext uri="{BB962C8B-B14F-4D97-AF65-F5344CB8AC3E}">
        <p14:creationId xmlns:p14="http://schemas.microsoft.com/office/powerpoint/2010/main" val="6945724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3500" dirty="0">
                <a:latin typeface="Arial Rounded MT Bold" panose="020F0704030504030204" pitchFamily="34" charset="0"/>
              </a:rPr>
              <a:t>O aconselhamento  é um discipulado em profundidade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34735" y="1894731"/>
            <a:ext cx="8556172" cy="1122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Aconselhamento </a:t>
            </a:r>
            <a:r>
              <a:rPr lang="pt-BR" sz="32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discipulado específico para promover crescimento (Hb 12.1).</a:t>
            </a:r>
            <a:endParaRPr lang="pt-B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739243"/>
            <a:ext cx="8252968" cy="30511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 12.1 </a:t>
            </a:r>
            <a:r>
              <a:rPr lang="pt-BR" sz="30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Portanto, também nós, visto que temos a rodear-nos tão grande nuvem de testemunhas,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desembaraçando-nos de todo peso e do pecado 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tenazmente nos assedia,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corramos</a:t>
            </a:r>
            <a:r>
              <a:rPr lang="pt-BR" sz="3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 perseverança, </a:t>
            </a:r>
            <a:r>
              <a:rPr lang="pt-BR" sz="3000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carreira que nos está proposta,</a:t>
            </a:r>
          </a:p>
        </p:txBody>
      </p:sp>
    </p:spTree>
    <p:extLst>
      <p:ext uri="{BB962C8B-B14F-4D97-AF65-F5344CB8AC3E}">
        <p14:creationId xmlns:p14="http://schemas.microsoft.com/office/powerpoint/2010/main" val="189807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fotos.sapo.pt/W3U8vdt1BMnFd9pI1Qvz/500x5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8926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18043"/>
              </p:ext>
            </p:extLst>
          </p:nvPr>
        </p:nvGraphicFramePr>
        <p:xfrm>
          <a:off x="138793" y="2753360"/>
          <a:ext cx="2931124" cy="386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-PAINT" r:id="rId5" imgW="1231560" imgH="1625400" progId="CorelPHOTOPAINT.Image.15">
                  <p:embed/>
                </p:oleObj>
              </mc:Choice>
              <mc:Fallback>
                <p:oleObj name="PHOTO-PAINT" r:id="rId5" imgW="1231560" imgH="1625400" progId="CorelPHOTOPAINT.Image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8793" y="2753360"/>
                        <a:ext cx="2931124" cy="386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val Callout 1"/>
          <p:cNvSpPr/>
          <p:nvPr/>
        </p:nvSpPr>
        <p:spPr>
          <a:xfrm>
            <a:off x="2988274" y="2118179"/>
            <a:ext cx="4963740" cy="1745070"/>
          </a:xfrm>
          <a:prstGeom prst="wedgeEllipseCallout">
            <a:avLst>
              <a:gd name="adj1" fmla="val -53031"/>
              <a:gd name="adj2" fmla="val 9002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chemeClr val="tx1"/>
                </a:solidFill>
              </a:rPr>
              <a:t>Até que enfim!!!</a:t>
            </a:r>
            <a:endParaRPr lang="pt-BR" sz="3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32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fotos.sapo.pt/W3U8vdt1BMnFd9pI1Qvz/500x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2620736"/>
            <a:ext cx="9178926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972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5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>
                <a:latin typeface="Arial Rounded MT Bold" panose="020F0704030504030204" pitchFamily="34" charset="0"/>
              </a:rPr>
              <a:t>O aconselhamento, o discipulado e os ministérios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34735" y="1894731"/>
            <a:ext cx="8556172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pregação no culto: Discipulado e aconselhamento</a:t>
            </a:r>
            <a:r>
              <a:rPr lang="pt-BR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800" b="1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://ipjnr.com/portal/images/stories/portal/estudos/predicand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002" y="2718317"/>
            <a:ext cx="2712033" cy="40606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2153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5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>
                <a:latin typeface="Arial Rounded MT Bold" panose="020F0704030504030204" pitchFamily="34" charset="0"/>
              </a:rPr>
              <a:t>O aconselhamento, o discipulado e os ministérios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34735" y="1894731"/>
            <a:ext cx="8556172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Aula </a:t>
            </a: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Escola Bíblica: Discipulado. </a:t>
            </a:r>
          </a:p>
        </p:txBody>
      </p:sp>
      <p:pic>
        <p:nvPicPr>
          <p:cNvPr id="9218" name="Picture 2" descr="https://farm3.staticflickr.com/2406/1767713568_9e722b6458_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727" y="3177613"/>
            <a:ext cx="2412216" cy="31700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57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5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>
                <a:latin typeface="Arial Rounded MT Bold" panose="020F0704030504030204" pitchFamily="34" charset="0"/>
              </a:rPr>
              <a:t>O aconselhamento, o discipulado e os ministérios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34735" y="1894731"/>
            <a:ext cx="8556172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Ministérios </a:t>
            </a: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etários: Discipulado e aconselhamento. </a:t>
            </a:r>
          </a:p>
        </p:txBody>
      </p:sp>
      <p:pic>
        <p:nvPicPr>
          <p:cNvPr id="20482" name="Picture 2" descr="http://4.bp.blogspot.com/_qZpfG6K7do4/SJSFVI6hbOI/AAAAAAAAClE/mGIJJ45-L9k/s400-R/orand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03" y="2838836"/>
            <a:ext cx="2661562" cy="26615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portalsementinhakids.com/wp-content/uploads/2009/10/UM-REI-MAGO-DE-CAL%C3%87A-JEANS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3" t="24550" r="12354" b="2405"/>
          <a:stretch/>
        </p:blipFill>
        <p:spPr bwMode="auto">
          <a:xfrm>
            <a:off x="4555669" y="3088255"/>
            <a:ext cx="4114800" cy="23491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44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5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>
                <a:latin typeface="Arial Rounded MT Bold" panose="020F0704030504030204" pitchFamily="34" charset="0"/>
              </a:rPr>
              <a:t>O aconselhamento, o discipulado e os ministérios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34735" y="1894731"/>
            <a:ext cx="8556172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Ministérios </a:t>
            </a: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administrativos: Discipulado e aconselhamento</a:t>
            </a:r>
            <a:r>
              <a:rPr lang="pt-BR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800" b="1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508" name="Picture 4" descr="http://info.abril.com.br/noticias/blogs/download-da-hora/files/2011/06/ban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82" y="3308437"/>
            <a:ext cx="3248933" cy="1949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http://www.moveisparaescritoriosp.com.br/wp-content/uploads/2015/04/moveis.para_.escritorio.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29" y="3760830"/>
            <a:ext cx="3149146" cy="14100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71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5</a:t>
            </a:r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- </a:t>
            </a:r>
            <a:r>
              <a:rPr lang="pt-BR" sz="3500" dirty="0">
                <a:latin typeface="Arial Rounded MT Bold" panose="020F0704030504030204" pitchFamily="34" charset="0"/>
              </a:rPr>
              <a:t>O aconselhamento, o discipulado e os ministérios da igreja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34735" y="1894731"/>
            <a:ext cx="8556172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Treinamentos</a:t>
            </a: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Discipulado e aconselhamento. </a:t>
            </a:r>
          </a:p>
        </p:txBody>
      </p:sp>
      <p:pic>
        <p:nvPicPr>
          <p:cNvPr id="22530" name="Picture 2" descr="http://idealconsult.com.br/img/treinamento_idealcons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993" y="2421562"/>
            <a:ext cx="4384222" cy="31906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40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3500" dirty="0">
                <a:latin typeface="Arial Rounded MT Bold" panose="020F0704030504030204" pitchFamily="34" charset="0"/>
              </a:rPr>
              <a:t>O aconselhamento, o discipulado como ministério específico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32705" y="1905681"/>
            <a:ext cx="815612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 base na definição de pastorado e pastoreio no tópico 2, devemos compreender que há distinção entre as atividades destes ministérios. Todos os salvos devem fazer por obediência, no entanto, o pastor tem por obrigação ser qualificado para as atividades propostas, já os demais irmãos, devem fazer de acordo com nível de ajuda que podem oferecer</a:t>
            </a:r>
            <a:endParaRPr lang="pt-BR" sz="2700" dirty="0"/>
          </a:p>
        </p:txBody>
      </p:sp>
    </p:spTree>
    <p:extLst>
      <p:ext uri="{BB962C8B-B14F-4D97-AF65-F5344CB8AC3E}">
        <p14:creationId xmlns:p14="http://schemas.microsoft.com/office/powerpoint/2010/main" val="36794587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3500" dirty="0">
                <a:latin typeface="Arial Rounded MT Bold" panose="020F0704030504030204" pitchFamily="34" charset="0"/>
              </a:rPr>
              <a:t>O aconselhamento, o discipulado como ministério específico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34735" y="2049199"/>
            <a:ext cx="8482693" cy="2973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Ministério de discipulado na igreja: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Oferece treinamento e conteúdo para que alguns irmãos estejam preparados para os discipulados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Novos convertidos.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Integração de cristãos oriundos de outras igrejas.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Desenvolvimento e amadurecimento da vida cristã.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971800"/>
            <a:ext cx="9144000" cy="3339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56609" y="3004697"/>
            <a:ext cx="2213600" cy="32733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ctangle 16"/>
          <p:cNvSpPr/>
          <p:nvPr/>
        </p:nvSpPr>
        <p:spPr>
          <a:xfrm>
            <a:off x="2326818" y="3004697"/>
            <a:ext cx="2213600" cy="32733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ctangle 17"/>
          <p:cNvSpPr/>
          <p:nvPr/>
        </p:nvSpPr>
        <p:spPr>
          <a:xfrm>
            <a:off x="4597027" y="3004697"/>
            <a:ext cx="2213600" cy="32733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ctangle 18"/>
          <p:cNvSpPr/>
          <p:nvPr/>
        </p:nvSpPr>
        <p:spPr>
          <a:xfrm>
            <a:off x="6867236" y="3004697"/>
            <a:ext cx="2213600" cy="32733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extBox 4"/>
          <p:cNvSpPr txBox="1"/>
          <p:nvPr/>
        </p:nvSpPr>
        <p:spPr>
          <a:xfrm>
            <a:off x="65314" y="3020787"/>
            <a:ext cx="9021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+mj-lt"/>
              </a:rPr>
              <a:t>    Nível 0              Nível 1             Nível 2            Nível 3</a:t>
            </a:r>
            <a:endParaRPr lang="pt-BR" sz="32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053" y="4054796"/>
            <a:ext cx="21681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rgbClr val="C00000"/>
                </a:solidFill>
                <a:latin typeface="+mj-lt"/>
              </a:rPr>
              <a:t>  Série de estudos</a:t>
            </a:r>
          </a:p>
          <a:p>
            <a:pPr algn="ctr"/>
            <a:endParaRPr lang="pt-BR" sz="3200" dirty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pt-BR" sz="3200" dirty="0" smtClean="0">
                <a:solidFill>
                  <a:srgbClr val="0070C0"/>
                </a:solidFill>
                <a:latin typeface="+mj-lt"/>
              </a:rPr>
              <a:t>Conversão</a:t>
            </a:r>
          </a:p>
          <a:p>
            <a:endParaRPr lang="pt-BR" sz="3200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9808" y="4054796"/>
            <a:ext cx="21681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rgbClr val="C00000"/>
                </a:solidFill>
                <a:latin typeface="+mj-lt"/>
              </a:rPr>
              <a:t>  Série de estudos</a:t>
            </a:r>
          </a:p>
          <a:p>
            <a:pPr algn="ctr"/>
            <a:endParaRPr lang="pt-BR" sz="3200" dirty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pt-BR" sz="3200" dirty="0" smtClean="0">
                <a:solidFill>
                  <a:srgbClr val="0070C0"/>
                </a:solidFill>
                <a:latin typeface="+mj-lt"/>
              </a:rPr>
              <a:t>Batismo</a:t>
            </a:r>
          </a:p>
          <a:p>
            <a:endParaRPr lang="pt-BR" sz="3200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18380" y="4054796"/>
            <a:ext cx="23518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rgbClr val="C00000"/>
                </a:solidFill>
                <a:latin typeface="+mj-lt"/>
              </a:rPr>
              <a:t>  Série de estudos</a:t>
            </a:r>
          </a:p>
          <a:p>
            <a:pPr algn="ctr"/>
            <a:endParaRPr lang="pt-BR" sz="3200" dirty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pt-BR" sz="3200" dirty="0" smtClean="0">
                <a:solidFill>
                  <a:srgbClr val="0070C0"/>
                </a:solidFill>
                <a:latin typeface="+mj-lt"/>
              </a:rPr>
              <a:t>Engajamento</a:t>
            </a:r>
          </a:p>
          <a:p>
            <a:endParaRPr lang="pt-BR" sz="3200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10244" y="4054796"/>
            <a:ext cx="21681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rgbClr val="C00000"/>
                </a:solidFill>
                <a:latin typeface="+mj-lt"/>
              </a:rPr>
              <a:t>  Série de estudos</a:t>
            </a:r>
          </a:p>
          <a:p>
            <a:pPr algn="ctr"/>
            <a:endParaRPr lang="pt-BR" sz="3200" dirty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pt-BR" sz="3200" dirty="0" smtClean="0">
                <a:solidFill>
                  <a:srgbClr val="0070C0"/>
                </a:solidFill>
                <a:latin typeface="+mj-lt"/>
              </a:rPr>
              <a:t>Ministério</a:t>
            </a:r>
          </a:p>
          <a:p>
            <a:endParaRPr lang="pt-B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742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7" grpId="0" animBg="1"/>
      <p:bldP spid="18" grpId="0" animBg="1"/>
      <p:bldP spid="19" grpId="0" animBg="1"/>
      <p:bldP spid="5" grpId="0"/>
      <p:bldP spid="20" grpId="0"/>
      <p:bldP spid="21" grpId="0"/>
      <p:bldP spid="22" grpId="0"/>
      <p:bldP spid="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3500" dirty="0">
                <a:latin typeface="Arial Rounded MT Bold" panose="020F0704030504030204" pitchFamily="34" charset="0"/>
              </a:rPr>
              <a:t>O aconselhamento, o discipulado como ministério específico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155529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74431" y="1918570"/>
            <a:ext cx="8516475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Ministério de aconselhamento na igreja: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Oferece treinamento e conteúdo para que alguns irmãos estejam preparados para os aconselhamentos: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pt-BR" sz="2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Casos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básicos do crescimento espiritual.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Crises e problemas específicos.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Casos graves de orientação profunda. 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Crises de tensões onde necessita resoluções complexas. </a:t>
            </a: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18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34735" y="280608"/>
            <a:ext cx="8556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latin typeface="Arial Rounded MT Bold" panose="020F0704030504030204" pitchFamily="34" charset="0"/>
              </a:rPr>
              <a:t>Confissões: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74432" y="92664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www.fabiocampana.com.br/wp-content/uploads/2011/10/martelo-jui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754" y="4465863"/>
            <a:ext cx="3509530" cy="23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4734" y="1192158"/>
            <a:ext cx="8637815" cy="310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– Discipulado e aconselhamento é a essência de ser igreja. </a:t>
            </a:r>
            <a:endParaRPr lang="pt-BR" sz="2800" b="1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5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– Todos os ministérios devem viver em torno do discipulado. </a:t>
            </a:r>
            <a:endParaRPr lang="pt-BR" sz="2800" b="1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5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– Uma igreja madura é aquela que discipula</a:t>
            </a:r>
            <a:r>
              <a:rPr lang="pt-BR" sz="28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5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– Visamos qualificar e treinar discipuladores e conselheiros para fazerem a tarefa adequadamente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9483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1077</TotalTime>
  <Words>2668</Words>
  <Application>Microsoft Office PowerPoint</Application>
  <PresentationFormat>On-screen Show (4:3)</PresentationFormat>
  <Paragraphs>263</Paragraphs>
  <Slides>43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Andalus</vt:lpstr>
      <vt:lpstr>Arial</vt:lpstr>
      <vt:lpstr>Arial Rounded MT Bold</vt:lpstr>
      <vt:lpstr>Calibri</vt:lpstr>
      <vt:lpstr>Calibri Light</vt:lpstr>
      <vt:lpstr>Courier New</vt:lpstr>
      <vt:lpstr>Symbol</vt:lpstr>
      <vt:lpstr>Times New Roman</vt:lpstr>
      <vt:lpstr>Webdings</vt:lpstr>
      <vt:lpstr>Office Theme</vt:lpstr>
      <vt:lpstr>Corel PHOTO-PAINT X5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112</cp:revision>
  <dcterms:created xsi:type="dcterms:W3CDTF">2015-03-06T10:45:28Z</dcterms:created>
  <dcterms:modified xsi:type="dcterms:W3CDTF">2015-05-23T13:23:18Z</dcterms:modified>
</cp:coreProperties>
</file>